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256" r:id="rId2"/>
    <p:sldId id="633" r:id="rId3"/>
    <p:sldId id="635" r:id="rId4"/>
    <p:sldId id="642" r:id="rId5"/>
    <p:sldId id="643" r:id="rId6"/>
    <p:sldId id="644" r:id="rId7"/>
    <p:sldId id="636" r:id="rId8"/>
    <p:sldId id="634" r:id="rId9"/>
    <p:sldId id="637" r:id="rId1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3399"/>
    <a:srgbClr val="C2C2C2"/>
    <a:srgbClr val="0033CC"/>
    <a:srgbClr val="FF6600"/>
    <a:srgbClr val="6600CC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851" autoAdjust="0"/>
  </p:normalViewPr>
  <p:slideViewPr>
    <p:cSldViewPr>
      <p:cViewPr>
        <p:scale>
          <a:sx n="70" d="100"/>
          <a:sy n="70" d="100"/>
        </p:scale>
        <p:origin x="-2814" y="-8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96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C56DBBD-F88D-496D-8FE4-3CFDCE7C43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1767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314ECB-18AF-46FB-93F7-73D398DAFBCB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240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1"/>
          <p:cNvSpPr>
            <a:spLocks noChangeArrowheads="1"/>
          </p:cNvSpPr>
          <p:nvPr userDrawn="1"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CC0000"/>
          </a:solidFill>
          <a:ln w="25400" algn="ctr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 dirty="0">
              <a:latin typeface="Times New Roman" pitchFamily="18" charset="0"/>
              <a:ea typeface="MS PGothic" pitchFamily="34" charset="-128"/>
            </a:endParaRPr>
          </a:p>
        </p:txBody>
      </p:sp>
      <p:pic>
        <p:nvPicPr>
          <p:cNvPr id="5" name="Picture 12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6387152"/>
            <a:ext cx="457200" cy="449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6346825"/>
            <a:ext cx="4572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300">
                <a:solidFill>
                  <a:srgbClr val="005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F11CE-F45A-4F3F-AF42-3956290B0A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152400"/>
            <a:ext cx="211455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19125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F5441-AAD2-4F5F-8028-E00E82506D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01DCE-B9BA-4E03-9E27-F95A86438F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trip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E2D0E-F62B-4D92-93B2-88DB6C4008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143000"/>
            <a:ext cx="41148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143000"/>
            <a:ext cx="41148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10B44-486B-46CE-BC4D-1EA29295C4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CD4F3-B94E-46E3-9AD2-7139ACB3D2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FF475-2EAE-4FB1-A8FB-03926447DE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C47FD-E765-499B-91D8-81D7E45BCC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BDA70-394D-4285-89EB-6F6F48AE3E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714AA-802B-41F5-9D38-F3FCACE1E1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45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1430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155" name="AutoShape 11"/>
          <p:cNvSpPr>
            <a:spLocks noChangeArrowheads="1"/>
          </p:cNvSpPr>
          <p:nvPr userDrawn="1"/>
        </p:nvSpPr>
        <p:spPr bwMode="auto">
          <a:xfrm>
            <a:off x="304800" y="990600"/>
            <a:ext cx="8305800" cy="76200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CC0000"/>
          </a:solidFill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400" dirty="0"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6156" name="Line 12"/>
          <p:cNvSpPr>
            <a:spLocks noChangeShapeType="1"/>
          </p:cNvSpPr>
          <p:nvPr userDrawn="1"/>
        </p:nvSpPr>
        <p:spPr bwMode="auto">
          <a:xfrm flipV="1">
            <a:off x="304800" y="6324600"/>
            <a:ext cx="83820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962400" y="6477000"/>
            <a:ext cx="609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MS PGothic" pitchFamily="34" charset="-128"/>
              </a:defRPr>
            </a:lvl1pPr>
          </a:lstStyle>
          <a:p>
            <a:pPr>
              <a:defRPr/>
            </a:pPr>
            <a:fld id="{22AC6E74-0DF1-4F32-9D1B-23D74D8408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14"/>
          <p:cNvPicPr>
            <a:picLocks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04800" y="6388098"/>
            <a:ext cx="457200" cy="449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5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305800" y="6372225"/>
            <a:ext cx="4572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92" r:id="rId1"/>
    <p:sldLayoutId id="2147484193" r:id="rId2"/>
    <p:sldLayoutId id="2147484183" r:id="rId3"/>
    <p:sldLayoutId id="2147484184" r:id="rId4"/>
    <p:sldLayoutId id="2147484185" r:id="rId5"/>
    <p:sldLayoutId id="2147484186" r:id="rId6"/>
    <p:sldLayoutId id="2147484187" r:id="rId7"/>
    <p:sldLayoutId id="2147484188" r:id="rId8"/>
    <p:sldLayoutId id="2147484189" r:id="rId9"/>
    <p:sldLayoutId id="2147484190" r:id="rId10"/>
    <p:sldLayoutId id="214748419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003399"/>
        </a:buClr>
        <a:buFont typeface="Wingdings" pitchFamily="2" charset="2"/>
        <a:buChar char="Ø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5000"/>
        <a:buFont typeface="Wingdings" pitchFamily="2" charset="2"/>
        <a:buChar char="Ø"/>
        <a:defRPr sz="2800">
          <a:solidFill>
            <a:schemeClr val="tx1"/>
          </a:solidFill>
          <a:latin typeface="+mn-lt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5000"/>
        <a:buFont typeface="Wingdings" pitchFamily="2" charset="2"/>
        <a:buChar char="Ø"/>
        <a:defRPr sz="2600">
          <a:solidFill>
            <a:schemeClr val="tx1"/>
          </a:solidFill>
          <a:latin typeface="+mn-lt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Ø"/>
        <a:defRPr sz="2200">
          <a:solidFill>
            <a:schemeClr val="tx1"/>
          </a:solidFill>
          <a:latin typeface="+mn-lt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Ø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Ø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Ø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Ø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Ø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066800"/>
            <a:ext cx="6934200" cy="1143000"/>
          </a:xfrm>
        </p:spPr>
        <p:txBody>
          <a:bodyPr/>
          <a:lstStyle/>
          <a:p>
            <a:pPr algn="ctr" eaLnBrk="1" hangingPunct="1"/>
            <a:r>
              <a:rPr lang="en-US" sz="5500" dirty="0" smtClean="0"/>
              <a:t>Course Outline</a:t>
            </a:r>
            <a:endParaRPr lang="en-US" sz="45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124200"/>
            <a:ext cx="7467600" cy="33528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Network Management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sz="2200" dirty="0" smtClean="0"/>
              <a:t>Bahador Bakhshi</a:t>
            </a:r>
          </a:p>
          <a:p>
            <a:pPr eaLnBrk="1" hangingPunct="1"/>
            <a:r>
              <a:rPr lang="en-US" sz="2200" dirty="0" smtClean="0"/>
              <a:t>CE &amp; IT Department, Amirkabir University of Technology</a:t>
            </a:r>
          </a:p>
          <a:p>
            <a:pPr eaLnBrk="1" hangingPunct="1"/>
            <a:endParaRPr lang="en-US" sz="2200" dirty="0" smtClean="0"/>
          </a:p>
          <a:p>
            <a:pPr eaLnBrk="1" hangingPunct="1"/>
            <a:r>
              <a:rPr lang="en-US" sz="2200" dirty="0" smtClean="0"/>
              <a:t> 		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This Course 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181600"/>
          </a:xfrm>
        </p:spPr>
        <p:txBody>
          <a:bodyPr/>
          <a:lstStyle/>
          <a:p>
            <a:r>
              <a:rPr lang="en-US" sz="2800" dirty="0" smtClean="0"/>
              <a:t>You all know what network management is </a:t>
            </a:r>
            <a:r>
              <a:rPr lang="en-US" sz="2800" dirty="0" smtClean="0">
                <a:sym typeface="Wingdings" pitchFamily="2" charset="2"/>
              </a:rPr>
              <a:t></a:t>
            </a:r>
            <a:endParaRPr lang="en-US" sz="2800" dirty="0" smtClean="0"/>
          </a:p>
          <a:p>
            <a:pPr lvl="1"/>
            <a:r>
              <a:rPr lang="en-US" sz="2400" dirty="0" smtClean="0"/>
              <a:t>Configure and monitor computer networks</a:t>
            </a:r>
          </a:p>
          <a:p>
            <a:pPr lvl="1"/>
            <a:r>
              <a:rPr lang="en-US" sz="2400" dirty="0" smtClean="0"/>
              <a:t>So, what are you doing here?</a:t>
            </a:r>
          </a:p>
          <a:p>
            <a:r>
              <a:rPr lang="en-US" sz="2800" dirty="0" smtClean="0"/>
              <a:t>This course:</a:t>
            </a:r>
          </a:p>
          <a:p>
            <a:pPr lvl="1"/>
            <a:r>
              <a:rPr lang="en-US" sz="2400" dirty="0" smtClean="0"/>
              <a:t>A systematic approach to network management</a:t>
            </a:r>
          </a:p>
          <a:p>
            <a:pPr lvl="1"/>
            <a:r>
              <a:rPr lang="en-US" sz="2400" dirty="0" smtClean="0"/>
              <a:t>Organize your mind about network management</a:t>
            </a:r>
          </a:p>
          <a:p>
            <a:pPr lvl="2"/>
            <a:r>
              <a:rPr lang="en-US" sz="2400" dirty="0" smtClean="0"/>
              <a:t>Who is who? What is what?</a:t>
            </a:r>
          </a:p>
          <a:p>
            <a:pPr lvl="2"/>
            <a:r>
              <a:rPr lang="en-US" sz="2400" dirty="0" smtClean="0"/>
              <a:t>Why &amp; How?</a:t>
            </a:r>
          </a:p>
          <a:p>
            <a:r>
              <a:rPr lang="en-US" sz="2800" dirty="0" smtClean="0"/>
              <a:t>This is an engineering course </a:t>
            </a:r>
          </a:p>
          <a:p>
            <a:pPr lvl="1"/>
            <a:r>
              <a:rPr lang="en-US" sz="2400" dirty="0" smtClean="0"/>
              <a:t>You will learn practical technologies &amp; standards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This Course Is </a:t>
            </a:r>
            <a:r>
              <a:rPr lang="en-US" dirty="0" smtClean="0">
                <a:solidFill>
                  <a:srgbClr val="C00000"/>
                </a:solidFill>
              </a:rPr>
              <a:t>Not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181600"/>
          </a:xfrm>
        </p:spPr>
        <p:txBody>
          <a:bodyPr/>
          <a:lstStyle/>
          <a:p>
            <a:r>
              <a:rPr lang="en-US" dirty="0" smtClean="0"/>
              <a:t>A pure scientific/math/theory course </a:t>
            </a:r>
          </a:p>
          <a:p>
            <a:pPr lvl="1"/>
            <a:r>
              <a:rPr lang="en-US" dirty="0" smtClean="0"/>
              <a:t>If you love complicated theories, proof, formulations, …, unfortunately, this course is going to be boring for you </a:t>
            </a:r>
            <a:r>
              <a:rPr lang="en-US" dirty="0" smtClean="0">
                <a:sym typeface="Wingdings" pitchFamily="2" charset="2"/>
              </a:rPr>
              <a:t></a:t>
            </a:r>
          </a:p>
          <a:p>
            <a:r>
              <a:rPr lang="en-US" dirty="0" smtClean="0">
                <a:sym typeface="Wingdings" pitchFamily="2" charset="2"/>
              </a:rPr>
              <a:t>Specific network management system class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While we will use NM tools in HWs &amp; project; however, we don’t focus on specific NM system</a:t>
            </a:r>
          </a:p>
          <a:p>
            <a:r>
              <a:rPr lang="en-US" dirty="0" smtClean="0">
                <a:sym typeface="Wingdings" pitchFamily="2" charset="2"/>
              </a:rPr>
              <a:t>Hard to understand concepts</a:t>
            </a:r>
          </a:p>
          <a:p>
            <a:pPr lvl="1">
              <a:spcBef>
                <a:spcPts val="400"/>
              </a:spcBef>
            </a:pPr>
            <a:r>
              <a:rPr lang="en-US" dirty="0" smtClean="0">
                <a:sym typeface="Wingdings" pitchFamily="2" charset="2"/>
              </a:rPr>
              <a:t>Almost all technologies are easy to learn </a:t>
            </a:r>
          </a:p>
          <a:p>
            <a:pPr lvl="2">
              <a:spcBef>
                <a:spcPts val="400"/>
              </a:spcBef>
            </a:pPr>
            <a:r>
              <a:rPr lang="en-US" sz="2400" dirty="0" smtClean="0">
                <a:sym typeface="Wingdings" pitchFamily="2" charset="2"/>
              </a:rPr>
              <a:t>But, really hard to implement in real network!!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We study and understand technologies that are used in real networks</a:t>
            </a:r>
          </a:p>
          <a:p>
            <a:pPr lvl="1"/>
            <a:r>
              <a:rPr lang="en-US" sz="2400" dirty="0" smtClean="0"/>
              <a:t>We don’t discuss about pure abstract problems </a:t>
            </a:r>
          </a:p>
          <a:p>
            <a:r>
              <a:rPr lang="en-US" sz="2800" dirty="0" smtClean="0"/>
              <a:t>An engineering course </a:t>
            </a:r>
          </a:p>
          <a:p>
            <a:pPr lvl="1"/>
            <a:r>
              <a:rPr lang="en-US" sz="2400" dirty="0" smtClean="0"/>
              <a:t>Use these technologies in industry</a:t>
            </a:r>
          </a:p>
          <a:p>
            <a:pPr lvl="2"/>
            <a:r>
              <a:rPr lang="en-US" sz="2400" dirty="0" smtClean="0"/>
              <a:t>Better resume: SNMPv1&amp;2&amp;3, FCAPS, </a:t>
            </a:r>
            <a:r>
              <a:rPr lang="en-US" sz="2400" dirty="0" err="1" smtClean="0"/>
              <a:t>eToM</a:t>
            </a:r>
            <a:r>
              <a:rPr lang="en-US" sz="2400" dirty="0" smtClean="0"/>
              <a:t>, …</a:t>
            </a:r>
          </a:p>
          <a:p>
            <a:pPr lvl="2"/>
            <a:r>
              <a:rPr lang="en-US" sz="2400" dirty="0" smtClean="0"/>
              <a:t>More job opportunities (more money </a:t>
            </a:r>
            <a:r>
              <a:rPr lang="en-US" sz="2400" dirty="0" smtClean="0">
                <a:sym typeface="Wingdings" pitchFamily="2" charset="2"/>
              </a:rPr>
              <a:t></a:t>
            </a:r>
            <a:r>
              <a:rPr lang="en-US" sz="2400" dirty="0" smtClean="0"/>
              <a:t>)</a:t>
            </a:r>
          </a:p>
          <a:p>
            <a:r>
              <a:rPr lang="en-US" sz="2800" dirty="0" smtClean="0"/>
              <a:t>(Usually) Technologies are easier than sciences</a:t>
            </a:r>
          </a:p>
          <a:p>
            <a:pPr lvl="1"/>
            <a:r>
              <a:rPr lang="en-US" sz="2400" dirty="0" smtClean="0"/>
              <a:t>High course grade if you want </a:t>
            </a:r>
            <a:r>
              <a:rPr lang="en-US" sz="2400" dirty="0" smtClean="0">
                <a:sym typeface="Wingdings" pitchFamily="2" charset="2"/>
              </a:rPr>
              <a:t>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</a:t>
            </a:r>
            <a:r>
              <a:rPr lang="en-US" dirty="0" smtClean="0">
                <a:solidFill>
                  <a:srgbClr val="CC0000"/>
                </a:solidFill>
              </a:rPr>
              <a:t>Possible</a:t>
            </a:r>
            <a:r>
              <a:rPr lang="en-US" dirty="0" smtClean="0"/>
              <a:t> Disadvantages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dirty="0" smtClean="0"/>
              <a:t>We study technologies</a:t>
            </a:r>
          </a:p>
          <a:p>
            <a:pPr lvl="1"/>
            <a:r>
              <a:rPr lang="en-US" dirty="0" smtClean="0"/>
              <a:t>Technologies have limited life time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Our knowledge will expire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Some programming languages &amp; technologies may not be used 10 years later</a:t>
            </a:r>
          </a:p>
          <a:p>
            <a:pPr lvl="1"/>
            <a:r>
              <a:rPr lang="en-US" sz="2400" dirty="0" smtClean="0"/>
              <a:t>However, the concepts of NM have very long life time</a:t>
            </a:r>
          </a:p>
          <a:p>
            <a:r>
              <a:rPr lang="en-US" sz="3100" dirty="0" smtClean="0"/>
              <a:t>Network management uses many technologies</a:t>
            </a:r>
          </a:p>
          <a:p>
            <a:pPr lvl="1"/>
            <a:r>
              <a:rPr lang="en-US" dirty="0" smtClean="0"/>
              <a:t>We need to learn many things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Will Learn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Main question: How are large networks (Service provider, Big Enterprise, </a:t>
            </a:r>
            <a:r>
              <a:rPr lang="en-US" sz="2800" dirty="0" err="1" smtClean="0"/>
              <a:t>Telecos</a:t>
            </a:r>
            <a:r>
              <a:rPr lang="en-US" sz="2800" dirty="0" smtClean="0"/>
              <a:t>) are managed?</a:t>
            </a:r>
          </a:p>
          <a:p>
            <a:r>
              <a:rPr lang="en-US" sz="2800" dirty="0" smtClean="0"/>
              <a:t>To answer this question, we need the answer of </a:t>
            </a:r>
          </a:p>
          <a:p>
            <a:pPr lvl="1"/>
            <a:r>
              <a:rPr lang="en-US" sz="2400" dirty="0" smtClean="0"/>
              <a:t>Q1) What is the network management?</a:t>
            </a:r>
          </a:p>
          <a:p>
            <a:pPr lvl="1"/>
            <a:r>
              <a:rPr lang="en-US" sz="2400" dirty="0" smtClean="0"/>
              <a:t>Q2) What is its architecture?</a:t>
            </a:r>
          </a:p>
          <a:p>
            <a:pPr lvl="1"/>
            <a:r>
              <a:rPr lang="en-US" sz="2400" dirty="0" smtClean="0"/>
              <a:t>Q3) What does a network management system do?</a:t>
            </a:r>
          </a:p>
          <a:p>
            <a:pPr lvl="1"/>
            <a:r>
              <a:rPr lang="en-US" sz="2400" dirty="0" smtClean="0"/>
              <a:t>Q4) Which technologies, protocols, and algorithms are commonly used?</a:t>
            </a:r>
          </a:p>
          <a:p>
            <a:pPr lvl="1"/>
            <a:r>
              <a:rPr lang="en-US" sz="2400" dirty="0" smtClean="0"/>
              <a:t>Q5) What happen to NM as networking technologies are evolved?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Tentative Syllabus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sz="2800" dirty="0" smtClean="0"/>
              <a:t>Fundamental of network management</a:t>
            </a:r>
          </a:p>
          <a:p>
            <a:pPr lvl="1"/>
            <a:r>
              <a:rPr lang="en-US" sz="2400" dirty="0" smtClean="0"/>
              <a:t>Introduction: What, Why, Who, Challenges (Q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Architecture &amp; Protocols (Q</a:t>
            </a:r>
            <a:r>
              <a:rPr lang="en-US" sz="2400" dirty="0" smtClean="0">
                <a:solidFill>
                  <a:srgbClr val="CC0000"/>
                </a:solidFill>
              </a:rPr>
              <a:t>2</a:t>
            </a:r>
            <a:r>
              <a:rPr lang="en-US" sz="2400" dirty="0" smtClean="0"/>
              <a:t>)</a:t>
            </a:r>
          </a:p>
          <a:p>
            <a:r>
              <a:rPr lang="en-US" sz="2800" dirty="0" smtClean="0"/>
              <a:t>Applications (Q</a:t>
            </a:r>
            <a:r>
              <a:rPr lang="en-US" sz="2800" dirty="0" smtClean="0">
                <a:solidFill>
                  <a:srgbClr val="CC0000"/>
                </a:solidFill>
              </a:rPr>
              <a:t>3</a:t>
            </a:r>
            <a:r>
              <a:rPr lang="en-US" sz="2800" dirty="0" smtClean="0"/>
              <a:t>)</a:t>
            </a:r>
          </a:p>
          <a:p>
            <a:pPr lvl="1"/>
            <a:r>
              <a:rPr lang="en-US" sz="2400" dirty="0" smtClean="0"/>
              <a:t>FCAPS</a:t>
            </a:r>
          </a:p>
          <a:p>
            <a:r>
              <a:rPr lang="en-US" sz="2800" dirty="0" smtClean="0"/>
              <a:t>Implementations (Q</a:t>
            </a:r>
            <a:r>
              <a:rPr lang="en-US" sz="2800" dirty="0" smtClean="0">
                <a:solidFill>
                  <a:srgbClr val="CC0000"/>
                </a:solidFill>
              </a:rPr>
              <a:t>4</a:t>
            </a:r>
            <a:r>
              <a:rPr lang="en-US" sz="2800" dirty="0" smtClean="0"/>
              <a:t>)</a:t>
            </a:r>
          </a:p>
          <a:p>
            <a:pPr lvl="1"/>
            <a:r>
              <a:rPr lang="en-US" sz="2400" dirty="0" smtClean="0"/>
              <a:t>SNMPv1&amp;2&amp;3</a:t>
            </a:r>
          </a:p>
          <a:p>
            <a:pPr lvl="1"/>
            <a:r>
              <a:rPr lang="en-US" sz="2400" dirty="0" smtClean="0"/>
              <a:t>Theories &amp; Algorithms</a:t>
            </a:r>
          </a:p>
          <a:p>
            <a:r>
              <a:rPr lang="en-US" sz="2800" dirty="0" smtClean="0"/>
              <a:t>NGN Management (Q</a:t>
            </a:r>
            <a:r>
              <a:rPr lang="en-US" sz="2800" dirty="0" smtClean="0">
                <a:solidFill>
                  <a:srgbClr val="CC0000"/>
                </a:solidFill>
              </a:rPr>
              <a:t>5</a:t>
            </a:r>
            <a:r>
              <a:rPr lang="en-US" sz="2800" dirty="0" smtClean="0"/>
              <a:t>)</a:t>
            </a:r>
          </a:p>
          <a:p>
            <a:pPr lvl="1"/>
            <a:r>
              <a:rPr lang="en-US" sz="2400" dirty="0" err="1" smtClean="0"/>
              <a:t>eToM</a:t>
            </a:r>
            <a:r>
              <a:rPr lang="en-US" sz="2400" dirty="0" smtClean="0"/>
              <a:t>, OSS &amp; BSS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dirty="0" smtClean="0"/>
              <a:t>Textbook &amp; References</a:t>
            </a:r>
          </a:p>
          <a:p>
            <a:pPr lvl="1"/>
            <a:r>
              <a:rPr lang="en-US" smtClean="0"/>
              <a:t>Five </a:t>
            </a:r>
            <a:r>
              <a:rPr lang="en-US" dirty="0" smtClean="0"/>
              <a:t>books</a:t>
            </a:r>
          </a:p>
          <a:p>
            <a:pPr lvl="1"/>
            <a:r>
              <a:rPr lang="en-US" dirty="0" smtClean="0"/>
              <a:t>Not whole books </a:t>
            </a:r>
            <a:r>
              <a:rPr lang="en-US" dirty="0" smtClean="0">
                <a:sym typeface="Wingdings" pitchFamily="2" charset="2"/>
              </a:rPr>
              <a:t></a:t>
            </a:r>
            <a:r>
              <a:rPr lang="en-US" dirty="0" smtClean="0"/>
              <a:t>, some chapters per topic</a:t>
            </a:r>
          </a:p>
          <a:p>
            <a:r>
              <a:rPr lang="en-US" dirty="0" smtClean="0"/>
              <a:t>For exams</a:t>
            </a:r>
          </a:p>
          <a:p>
            <a:pPr lvl="1"/>
            <a:r>
              <a:rPr lang="en-US" dirty="0" smtClean="0"/>
              <a:t>Course slides &amp; the reference chapters</a:t>
            </a:r>
          </a:p>
          <a:p>
            <a:r>
              <a:rPr lang="en-US" dirty="0" smtClean="0"/>
              <a:t>Per topic, there is a list of other references</a:t>
            </a:r>
          </a:p>
          <a:p>
            <a:pPr lvl="1"/>
            <a:r>
              <a:rPr lang="en-US" dirty="0" smtClean="0"/>
              <a:t>Same courses in other universities </a:t>
            </a:r>
          </a:p>
          <a:p>
            <a:pPr lvl="1"/>
            <a:r>
              <a:rPr lang="en-US" dirty="0" smtClean="0"/>
              <a:t>These are optional reading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Course homepage</a:t>
            </a:r>
          </a:p>
          <a:p>
            <a:pPr lvl="1"/>
            <a:r>
              <a:rPr lang="en-US" dirty="0" smtClean="0"/>
              <a:t>Course slides, announcements, grades, HWs</a:t>
            </a:r>
          </a:p>
          <a:p>
            <a:pPr lvl="1"/>
            <a:r>
              <a:rPr lang="en-US" dirty="0" smtClean="0"/>
              <a:t>ceit.aut.ac.ir/~</a:t>
            </a:r>
            <a:r>
              <a:rPr lang="en-US" dirty="0" err="1" smtClean="0"/>
              <a:t>bakhshis</a:t>
            </a:r>
            <a:r>
              <a:rPr lang="en-US" dirty="0" smtClean="0"/>
              <a:t>/NM</a:t>
            </a:r>
          </a:p>
          <a:p>
            <a:r>
              <a:rPr lang="en-US" dirty="0" smtClean="0"/>
              <a:t>Books &amp; references are on CE fileserver</a:t>
            </a:r>
          </a:p>
          <a:p>
            <a:pPr lvl="1"/>
            <a:r>
              <a:rPr lang="en-US" dirty="0" smtClean="0"/>
              <a:t>\\fileserver\common\Bakhshi\Network Management</a:t>
            </a:r>
          </a:p>
          <a:p>
            <a:r>
              <a:rPr lang="en-US" dirty="0" smtClean="0"/>
              <a:t>Grading</a:t>
            </a:r>
          </a:p>
          <a:p>
            <a:pPr lvl="1"/>
            <a:r>
              <a:rPr lang="en-US" dirty="0" smtClean="0"/>
              <a:t>Midterm + Final + HW + Project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7683</TotalTime>
  <Words>483</Words>
  <Application>Microsoft Office PowerPoint</Application>
  <PresentationFormat>On-screen Show (4:3)</PresentationFormat>
  <Paragraphs>89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Edge</vt:lpstr>
      <vt:lpstr>Course Outline</vt:lpstr>
      <vt:lpstr>What This Course Is</vt:lpstr>
      <vt:lpstr>What This Course Is Not</vt:lpstr>
      <vt:lpstr>Course Advantages</vt:lpstr>
      <vt:lpstr>Course Possible Disadvantages</vt:lpstr>
      <vt:lpstr>What We Will Learn </vt:lpstr>
      <vt:lpstr>Tentative Syllabus </vt:lpstr>
      <vt:lpstr>Course Policies</vt:lpstr>
      <vt:lpstr>Course Policies</vt:lpstr>
    </vt:vector>
  </TitlesOfParts>
  <Company>AUT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Outline</dc:title>
  <dc:subject>Internet Engineering</dc:subject>
  <dc:creator>Bahador Bakhshi</dc:creator>
  <cp:lastModifiedBy>Reza</cp:lastModifiedBy>
  <cp:revision>1023</cp:revision>
  <dcterms:created xsi:type="dcterms:W3CDTF">2007-10-07T13:27:00Z</dcterms:created>
  <dcterms:modified xsi:type="dcterms:W3CDTF">2017-08-25T10:51:05Z</dcterms:modified>
</cp:coreProperties>
</file>