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sldIdLst>
    <p:sldId id="256" r:id="rId2"/>
    <p:sldId id="257" r:id="rId3"/>
    <p:sldId id="372" r:id="rId4"/>
    <p:sldId id="325" r:id="rId5"/>
    <p:sldId id="258" r:id="rId6"/>
    <p:sldId id="259" r:id="rId7"/>
    <p:sldId id="260" r:id="rId8"/>
    <p:sldId id="261" r:id="rId9"/>
    <p:sldId id="262" r:id="rId10"/>
    <p:sldId id="263" r:id="rId11"/>
    <p:sldId id="326" r:id="rId12"/>
    <p:sldId id="327" r:id="rId13"/>
    <p:sldId id="328" r:id="rId14"/>
    <p:sldId id="329" r:id="rId15"/>
    <p:sldId id="373" r:id="rId16"/>
    <p:sldId id="333" r:id="rId17"/>
    <p:sldId id="264" r:id="rId18"/>
    <p:sldId id="342" r:id="rId19"/>
    <p:sldId id="343" r:id="rId20"/>
    <p:sldId id="269" r:id="rId21"/>
    <p:sldId id="271" r:id="rId22"/>
    <p:sldId id="334" r:id="rId23"/>
    <p:sldId id="335" r:id="rId24"/>
    <p:sldId id="374" r:id="rId25"/>
    <p:sldId id="272" r:id="rId26"/>
    <p:sldId id="336" r:id="rId27"/>
    <p:sldId id="273" r:id="rId28"/>
    <p:sldId id="345" r:id="rId29"/>
    <p:sldId id="274" r:id="rId30"/>
    <p:sldId id="275" r:id="rId31"/>
    <p:sldId id="337" r:id="rId32"/>
    <p:sldId id="276" r:id="rId33"/>
    <p:sldId id="338" r:id="rId34"/>
    <p:sldId id="277" r:id="rId35"/>
    <p:sldId id="278" r:id="rId36"/>
    <p:sldId id="279" r:id="rId37"/>
    <p:sldId id="346" r:id="rId38"/>
    <p:sldId id="340" r:id="rId39"/>
    <p:sldId id="347" r:id="rId40"/>
    <p:sldId id="375" r:id="rId41"/>
    <p:sldId id="378" r:id="rId42"/>
    <p:sldId id="380" r:id="rId43"/>
    <p:sldId id="379"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8" r:id="rId61"/>
    <p:sldId id="399" r:id="rId62"/>
    <p:sldId id="400" r:id="rId63"/>
    <p:sldId id="401" r:id="rId64"/>
    <p:sldId id="402" r:id="rId65"/>
    <p:sldId id="376" r:id="rId66"/>
    <p:sldId id="341" r:id="rId67"/>
    <p:sldId id="350" r:id="rId68"/>
    <p:sldId id="351" r:id="rId69"/>
    <p:sldId id="352" r:id="rId70"/>
    <p:sldId id="353" r:id="rId71"/>
    <p:sldId id="354" r:id="rId72"/>
    <p:sldId id="355" r:id="rId73"/>
    <p:sldId id="357" r:id="rId74"/>
    <p:sldId id="358" r:id="rId75"/>
    <p:sldId id="359" r:id="rId76"/>
    <p:sldId id="360" r:id="rId77"/>
    <p:sldId id="361" r:id="rId78"/>
    <p:sldId id="377" r:id="rId79"/>
    <p:sldId id="367" r:id="rId80"/>
    <p:sldId id="368" r:id="rId81"/>
    <p:sldId id="369" r:id="rId82"/>
    <p:sldId id="370" r:id="rId83"/>
    <p:sldId id="371" r:id="rId84"/>
    <p:sldId id="362" r:id="rId85"/>
    <p:sldId id="365" r:id="rId8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CC0000"/>
    <a:srgbClr val="003399"/>
    <a:srgbClr val="0033CC"/>
    <a:srgbClr val="FF6600"/>
    <a:srgbClr val="6600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51" autoAdjust="0"/>
  </p:normalViewPr>
  <p:slideViewPr>
    <p:cSldViewPr>
      <p:cViewPr>
        <p:scale>
          <a:sx n="66" d="100"/>
          <a:sy n="66" d="100"/>
        </p:scale>
        <p:origin x="-2934" y="-9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dirty="0"/>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dirty="0"/>
          </a:p>
        </p:txBody>
      </p:sp>
      <p:sp>
        <p:nvSpPr>
          <p:cNvPr id="23962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dirty="0"/>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AC56DBBD-F88D-496D-8FE4-3CFDCE7C43BB}" type="slidenum">
              <a:rPr lang="en-US"/>
              <a:pPr>
                <a:defRPr/>
              </a:pPr>
              <a:t>‹#›</a:t>
            </a:fld>
            <a:endParaRPr lang="en-US" dirty="0"/>
          </a:p>
        </p:txBody>
      </p:sp>
    </p:spTree>
    <p:extLst>
      <p:ext uri="{BB962C8B-B14F-4D97-AF65-F5344CB8AC3E}">
        <p14:creationId xmlns:p14="http://schemas.microsoft.com/office/powerpoint/2010/main" val="264273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F8314ECB-18AF-46FB-93F7-73D398DAFBCB}" type="slidenum">
              <a:rPr lang="en-US" smtClean="0"/>
              <a:pPr/>
              <a:t>1</a:t>
            </a:fld>
            <a:endParaRPr lang="en-US" dirty="0"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54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56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58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60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61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62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64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factors</a:t>
            </a:r>
            <a:r>
              <a:rPr lang="en-US" baseline="0" dirty="0" smtClean="0"/>
              <a:t> affect the business of service provider. Cost and revenue directly affect and the quality parameter indirectly influence the success of business of the service provider.</a:t>
            </a:r>
            <a:endParaRPr lang="en-US" dirty="0"/>
          </a:p>
        </p:txBody>
      </p:sp>
      <p:sp>
        <p:nvSpPr>
          <p:cNvPr id="4" name="Slide Number Placeholder 3"/>
          <p:cNvSpPr>
            <a:spLocks noGrp="1"/>
          </p:cNvSpPr>
          <p:nvPr>
            <p:ph type="sldNum" sz="quarter" idx="10"/>
          </p:nvPr>
        </p:nvSpPr>
        <p:spPr/>
        <p:txBody>
          <a:bodyPr/>
          <a:lstStyle/>
          <a:p>
            <a:pPr>
              <a:defRPr/>
            </a:pPr>
            <a:fld id="{AC56DBBD-F88D-496D-8FE4-3CFDCE7C43BB}" type="slidenum">
              <a:rPr lang="en-US" smtClean="0"/>
              <a:pPr>
                <a:defRPr/>
              </a:pPr>
              <a:t>17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Network management is a big industry with many partnerships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AC56DBBD-F88D-496D-8FE4-3CFDCE7C43BB}" type="slidenum">
              <a:rPr lang="en-US" smtClean="0"/>
              <a:pPr>
                <a:defRPr/>
              </a:pPr>
              <a:t>25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45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46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50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59DA71-AD65-4279-ACDC-A2D9553B5497}"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11"/>
          <p:cNvSpPr>
            <a:spLocks noChangeArrowheads="1"/>
          </p:cNvSpPr>
          <p:nvPr userDrawn="1"/>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CC0000"/>
          </a:solidFill>
          <a:ln w="25400" algn="ctr">
            <a:solidFill>
              <a:srgbClr val="CC0000"/>
            </a:solidFill>
            <a:round/>
            <a:headEnd/>
            <a:tailEnd/>
          </a:ln>
          <a:effectLst/>
        </p:spPr>
        <p:txBody>
          <a:bodyPr/>
          <a:lstStyle/>
          <a:p>
            <a:pPr>
              <a:defRPr/>
            </a:pPr>
            <a:endParaRPr lang="en-US" sz="2400" dirty="0">
              <a:latin typeface="Times New Roman" pitchFamily="18" charset="0"/>
              <a:ea typeface="MS PGothic" pitchFamily="34" charset="-128"/>
            </a:endParaRPr>
          </a:p>
        </p:txBody>
      </p:sp>
      <p:pic>
        <p:nvPicPr>
          <p:cNvPr id="5" name="Picture 12"/>
          <p:cNvPicPr>
            <a:picLocks noChangeArrowheads="1"/>
          </p:cNvPicPr>
          <p:nvPr userDrawn="1"/>
        </p:nvPicPr>
        <p:blipFill>
          <a:blip r:embed="rId2" cstate="print"/>
          <a:srcRect/>
          <a:stretch>
            <a:fillRect/>
          </a:stretch>
        </p:blipFill>
        <p:spPr bwMode="auto">
          <a:xfrm>
            <a:off x="304800" y="6387152"/>
            <a:ext cx="457200" cy="449532"/>
          </a:xfrm>
          <a:prstGeom prst="rect">
            <a:avLst/>
          </a:prstGeom>
          <a:noFill/>
          <a:ln w="9525">
            <a:noFill/>
            <a:miter lim="800000"/>
            <a:headEnd/>
            <a:tailEnd/>
          </a:ln>
        </p:spPr>
      </p:pic>
      <p:pic>
        <p:nvPicPr>
          <p:cNvPr id="6" name="Picture 13"/>
          <p:cNvPicPr>
            <a:picLocks noChangeAspect="1" noChangeArrowheads="1"/>
          </p:cNvPicPr>
          <p:nvPr userDrawn="1"/>
        </p:nvPicPr>
        <p:blipFill>
          <a:blip r:embed="rId3" cstate="print"/>
          <a:srcRect/>
          <a:stretch>
            <a:fillRect/>
          </a:stretch>
        </p:blipFill>
        <p:spPr bwMode="auto">
          <a:xfrm>
            <a:off x="8305800" y="6346825"/>
            <a:ext cx="457200" cy="447675"/>
          </a:xfrm>
          <a:prstGeom prst="rect">
            <a:avLst/>
          </a:prstGeom>
          <a:noFill/>
          <a:ln w="9525">
            <a:noFill/>
            <a:miter lim="800000"/>
            <a:headEnd/>
            <a:tailEnd/>
          </a:ln>
        </p:spPr>
      </p:pic>
      <p:sp>
        <p:nvSpPr>
          <p:cNvPr id="7177" name="Rectangle 9"/>
          <p:cNvSpPr>
            <a:spLocks noGrp="1" noChangeArrowheads="1"/>
          </p:cNvSpPr>
          <p:nvPr>
            <p:ph type="ctrTitle"/>
          </p:nvPr>
        </p:nvSpPr>
        <p:spPr>
          <a:xfrm>
            <a:off x="685800" y="990600"/>
            <a:ext cx="7772400" cy="1371600"/>
          </a:xfrm>
        </p:spPr>
        <p:txBody>
          <a:bodyPr/>
          <a:lstStyle>
            <a:lvl1pPr>
              <a:defRPr sz="4300">
                <a:solidFill>
                  <a:srgbClr val="005000"/>
                </a:solidFill>
              </a:defRPr>
            </a:lvl1pPr>
          </a:lstStyle>
          <a:p>
            <a:r>
              <a:rPr lang="en-US"/>
              <a:t>Click to edit Master title style</a:t>
            </a:r>
          </a:p>
        </p:txBody>
      </p:sp>
      <p:sp>
        <p:nvSpPr>
          <p:cNvPr id="7178" name="Rectangle 10"/>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3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09DF11CE-F45A-4F3F-AF42-3956290B0A4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ADF5441-AAD2-4F5F-8028-E00E82506D5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2D801DCE-B9BA-4E03-9E27-F95A86438FEE}" type="slidenum">
              <a:rPr lang="en-US"/>
              <a:pPr>
                <a:defRPr/>
              </a:pPr>
              <a:t>‹#›</a:t>
            </a:fld>
            <a:endParaRPr lang="en-US" dirty="0"/>
          </a:p>
        </p:txBody>
      </p:sp>
    </p:spTree>
  </p:cSld>
  <p:clrMapOvr>
    <a:masterClrMapping/>
  </p:clrMapOvr>
  <p:transition>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4DE2D0E-F62B-4D92-93B2-88DB6C4008B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59C10B44-486B-46CE-BC4D-1EA29295C44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3B7CD4F3-B94E-46E3-9AD2-7139ACB3D21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23FFF475-2EAE-4FB1-A8FB-03926447DE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85FC47FD-E765-499B-91D8-81D7E45BCCD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E32BDA70-394D-4285-89EB-6F6F48AE3E4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5F7714AA-802B-41F5-9D38-F3FCACE1E11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10"/>
          <p:cNvSpPr>
            <a:spLocks noGrp="1" noChangeArrowheads="1"/>
          </p:cNvSpPr>
          <p:nvPr>
            <p:ph type="body" idx="1"/>
          </p:nvPr>
        </p:nvSpPr>
        <p:spPr bwMode="auto">
          <a:xfrm>
            <a:off x="304800" y="1143000"/>
            <a:ext cx="8382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155" name="AutoShape 11"/>
          <p:cNvSpPr>
            <a:spLocks noChangeArrowheads="1"/>
          </p:cNvSpPr>
          <p:nvPr userDrawn="1"/>
        </p:nvSpPr>
        <p:spPr bwMode="auto">
          <a:xfrm>
            <a:off x="304800" y="990600"/>
            <a:ext cx="8305800" cy="76200"/>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CC0000"/>
          </a:solidFill>
          <a:ln w="38100">
            <a:solidFill>
              <a:srgbClr val="CC0000"/>
            </a:solidFill>
            <a:round/>
            <a:headEnd/>
            <a:tailEnd/>
          </a:ln>
        </p:spPr>
        <p:txBody>
          <a:bodyPr/>
          <a:lstStyle/>
          <a:p>
            <a:pPr>
              <a:defRPr/>
            </a:pPr>
            <a:endParaRPr lang="en-US" sz="2400" dirty="0">
              <a:latin typeface="Times New Roman" pitchFamily="18" charset="0"/>
              <a:ea typeface="MS PGothic" pitchFamily="34" charset="-128"/>
            </a:endParaRPr>
          </a:p>
        </p:txBody>
      </p:sp>
      <p:sp>
        <p:nvSpPr>
          <p:cNvPr id="6156" name="Line 12"/>
          <p:cNvSpPr>
            <a:spLocks noChangeShapeType="1"/>
          </p:cNvSpPr>
          <p:nvPr userDrawn="1"/>
        </p:nvSpPr>
        <p:spPr bwMode="auto">
          <a:xfrm flipV="1">
            <a:off x="304800" y="6324600"/>
            <a:ext cx="8382000" cy="0"/>
          </a:xfrm>
          <a:prstGeom prst="line">
            <a:avLst/>
          </a:prstGeom>
          <a:noFill/>
          <a:ln w="38100">
            <a:solidFill>
              <a:srgbClr val="CC0000"/>
            </a:solidFill>
            <a:round/>
            <a:headEnd/>
            <a:tailEnd/>
          </a:ln>
          <a:effectLst/>
        </p:spPr>
        <p:txBody>
          <a:bodyPr/>
          <a:lstStyle/>
          <a:p>
            <a:pPr>
              <a:defRPr/>
            </a:pPr>
            <a:endParaRPr lang="en-US" dirty="0"/>
          </a:p>
        </p:txBody>
      </p:sp>
      <p:sp>
        <p:nvSpPr>
          <p:cNvPr id="6157" name="Rectangle 13"/>
          <p:cNvSpPr>
            <a:spLocks noGrp="1" noChangeArrowheads="1"/>
          </p:cNvSpPr>
          <p:nvPr>
            <p:ph type="sldNum" sz="quarter" idx="4"/>
          </p:nvPr>
        </p:nvSpPr>
        <p:spPr bwMode="auto">
          <a:xfrm>
            <a:off x="3962400" y="6477000"/>
            <a:ext cx="60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S PGothic" pitchFamily="34" charset="-128"/>
              </a:defRPr>
            </a:lvl1pPr>
          </a:lstStyle>
          <a:p>
            <a:pPr>
              <a:defRPr/>
            </a:pPr>
            <a:fld id="{22AC6E74-0DF1-4F32-9D1B-23D74D8408CE}" type="slidenum">
              <a:rPr lang="en-US"/>
              <a:pPr>
                <a:defRPr/>
              </a:pPr>
              <a:t>‹#›</a:t>
            </a:fld>
            <a:endParaRPr lang="en-US" dirty="0"/>
          </a:p>
        </p:txBody>
      </p:sp>
      <p:pic>
        <p:nvPicPr>
          <p:cNvPr id="1031" name="Picture 14"/>
          <p:cNvPicPr>
            <a:picLocks noChangeArrowheads="1"/>
          </p:cNvPicPr>
          <p:nvPr userDrawn="1"/>
        </p:nvPicPr>
        <p:blipFill>
          <a:blip r:embed="rId13" cstate="print"/>
          <a:srcRect/>
          <a:stretch>
            <a:fillRect/>
          </a:stretch>
        </p:blipFill>
        <p:spPr bwMode="auto">
          <a:xfrm>
            <a:off x="304800" y="6388098"/>
            <a:ext cx="457200" cy="449532"/>
          </a:xfrm>
          <a:prstGeom prst="rect">
            <a:avLst/>
          </a:prstGeom>
          <a:noFill/>
          <a:ln w="9525">
            <a:noFill/>
            <a:miter lim="800000"/>
            <a:headEnd/>
            <a:tailEnd/>
          </a:ln>
        </p:spPr>
      </p:pic>
      <p:pic>
        <p:nvPicPr>
          <p:cNvPr id="1032" name="Picture 15"/>
          <p:cNvPicPr>
            <a:picLocks noChangeAspect="1" noChangeArrowheads="1"/>
          </p:cNvPicPr>
          <p:nvPr userDrawn="1"/>
        </p:nvPicPr>
        <p:blipFill>
          <a:blip r:embed="rId14" cstate="print"/>
          <a:srcRect/>
          <a:stretch>
            <a:fillRect/>
          </a:stretch>
        </p:blipFill>
        <p:spPr bwMode="auto">
          <a:xfrm>
            <a:off x="8305800" y="6372225"/>
            <a:ext cx="457200" cy="447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2" r:id="rId1"/>
    <p:sldLayoutId id="2147484193"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iming>
    <p:tnLst>
      <p:par>
        <p:cTn id="1" dur="indefinite" restart="never" nodeType="tmRoot"/>
      </p:par>
    </p:tnLst>
  </p:timing>
  <p:hf hdr="0" ftr="0"/>
  <p:txStyles>
    <p:titleStyle>
      <a:lvl1pPr algn="l" rtl="0" eaLnBrk="0" fontAlgn="base" hangingPunct="0">
        <a:spcBef>
          <a:spcPct val="0"/>
        </a:spcBef>
        <a:spcAft>
          <a:spcPct val="0"/>
        </a:spcAft>
        <a:defRPr sz="4000">
          <a:solidFill>
            <a:srgbClr val="293A83"/>
          </a:solidFill>
          <a:latin typeface="+mj-lt"/>
          <a:ea typeface="+mj-ea"/>
          <a:cs typeface="+mj-cs"/>
        </a:defRPr>
      </a:lvl1pPr>
      <a:lvl2pPr algn="l" rtl="0" eaLnBrk="0" fontAlgn="base" hangingPunct="0">
        <a:spcBef>
          <a:spcPct val="0"/>
        </a:spcBef>
        <a:spcAft>
          <a:spcPct val="0"/>
        </a:spcAft>
        <a:defRPr sz="4000">
          <a:solidFill>
            <a:srgbClr val="293A83"/>
          </a:solidFill>
          <a:latin typeface="Arial" charset="0"/>
          <a:cs typeface="Arial" charset="0"/>
        </a:defRPr>
      </a:lvl2pPr>
      <a:lvl3pPr algn="l" rtl="0" eaLnBrk="0" fontAlgn="base" hangingPunct="0">
        <a:spcBef>
          <a:spcPct val="0"/>
        </a:spcBef>
        <a:spcAft>
          <a:spcPct val="0"/>
        </a:spcAft>
        <a:defRPr sz="4000">
          <a:solidFill>
            <a:srgbClr val="293A83"/>
          </a:solidFill>
          <a:latin typeface="Arial" charset="0"/>
          <a:cs typeface="Arial" charset="0"/>
        </a:defRPr>
      </a:lvl3pPr>
      <a:lvl4pPr algn="l" rtl="0" eaLnBrk="0" fontAlgn="base" hangingPunct="0">
        <a:spcBef>
          <a:spcPct val="0"/>
        </a:spcBef>
        <a:spcAft>
          <a:spcPct val="0"/>
        </a:spcAft>
        <a:defRPr sz="4000">
          <a:solidFill>
            <a:srgbClr val="293A83"/>
          </a:solidFill>
          <a:latin typeface="Arial" charset="0"/>
          <a:cs typeface="Arial" charset="0"/>
        </a:defRPr>
      </a:lvl4pPr>
      <a:lvl5pPr algn="l" rtl="0" eaLnBrk="0" fontAlgn="base" hangingPunct="0">
        <a:spcBef>
          <a:spcPct val="0"/>
        </a:spcBef>
        <a:spcAft>
          <a:spcPct val="0"/>
        </a:spcAft>
        <a:defRPr sz="4000">
          <a:solidFill>
            <a:srgbClr val="293A83"/>
          </a:solidFill>
          <a:latin typeface="Arial" charset="0"/>
          <a:cs typeface="Arial" charset="0"/>
        </a:defRPr>
      </a:lvl5pPr>
      <a:lvl6pPr marL="457200" algn="l" rtl="0" fontAlgn="base">
        <a:spcBef>
          <a:spcPct val="0"/>
        </a:spcBef>
        <a:spcAft>
          <a:spcPct val="0"/>
        </a:spcAft>
        <a:defRPr sz="4000">
          <a:solidFill>
            <a:srgbClr val="293A83"/>
          </a:solidFill>
          <a:latin typeface="Arial" charset="0"/>
          <a:cs typeface="Arial" charset="0"/>
        </a:defRPr>
      </a:lvl6pPr>
      <a:lvl7pPr marL="914400" algn="l" rtl="0" fontAlgn="base">
        <a:spcBef>
          <a:spcPct val="0"/>
        </a:spcBef>
        <a:spcAft>
          <a:spcPct val="0"/>
        </a:spcAft>
        <a:defRPr sz="4000">
          <a:solidFill>
            <a:srgbClr val="293A83"/>
          </a:solidFill>
          <a:latin typeface="Arial" charset="0"/>
          <a:cs typeface="Arial" charset="0"/>
        </a:defRPr>
      </a:lvl7pPr>
      <a:lvl8pPr marL="1371600" algn="l" rtl="0" fontAlgn="base">
        <a:spcBef>
          <a:spcPct val="0"/>
        </a:spcBef>
        <a:spcAft>
          <a:spcPct val="0"/>
        </a:spcAft>
        <a:defRPr sz="4000">
          <a:solidFill>
            <a:srgbClr val="293A83"/>
          </a:solidFill>
          <a:latin typeface="Arial" charset="0"/>
          <a:cs typeface="Arial" charset="0"/>
        </a:defRPr>
      </a:lvl8pPr>
      <a:lvl9pPr marL="1828800" algn="l" rtl="0" fontAlgn="base">
        <a:spcBef>
          <a:spcPct val="0"/>
        </a:spcBef>
        <a:spcAft>
          <a:spcPct val="0"/>
        </a:spcAft>
        <a:defRPr sz="4000">
          <a:solidFill>
            <a:srgbClr val="293A83"/>
          </a:solidFill>
          <a:latin typeface="Arial" charset="0"/>
          <a:cs typeface="Arial" charset="0"/>
        </a:defRPr>
      </a:lvl9pPr>
    </p:titleStyle>
    <p:bodyStyle>
      <a:lvl1pPr marL="342900" indent="-342900" algn="l" rtl="0" eaLnBrk="0" fontAlgn="base" hangingPunct="0">
        <a:spcBef>
          <a:spcPct val="50000"/>
        </a:spcBef>
        <a:spcAft>
          <a:spcPct val="0"/>
        </a:spcAft>
        <a:buClr>
          <a:srgbClr val="003399"/>
        </a:buClr>
        <a:buFont typeface="Wingdings" pitchFamily="2" charset="2"/>
        <a:buChar char="Ø"/>
        <a:defRPr sz="3200">
          <a:solidFill>
            <a:schemeClr val="tx1"/>
          </a:solidFill>
          <a:latin typeface="+mn-lt"/>
          <a:ea typeface="+mn-ea"/>
          <a:cs typeface="+mn-cs"/>
        </a:defRPr>
      </a:lvl1pPr>
      <a:lvl2pPr marL="669925" indent="-325438" algn="l" rtl="0" eaLnBrk="0" fontAlgn="base" hangingPunct="0">
        <a:spcBef>
          <a:spcPct val="20000"/>
        </a:spcBef>
        <a:spcAft>
          <a:spcPct val="0"/>
        </a:spcAft>
        <a:buClr>
          <a:schemeClr val="tx2"/>
        </a:buClr>
        <a:buSzPct val="85000"/>
        <a:buFont typeface="Wingdings" pitchFamily="2" charset="2"/>
        <a:buChar char="Ø"/>
        <a:defRPr sz="2800">
          <a:solidFill>
            <a:schemeClr val="tx1"/>
          </a:solidFill>
          <a:latin typeface="+mn-lt"/>
          <a:cs typeface="+mn-cs"/>
        </a:defRPr>
      </a:lvl2pPr>
      <a:lvl3pPr marL="1022350" indent="-350838" algn="l" rtl="0" eaLnBrk="0" fontAlgn="base" hangingPunct="0">
        <a:spcBef>
          <a:spcPct val="20000"/>
        </a:spcBef>
        <a:spcAft>
          <a:spcPct val="0"/>
        </a:spcAft>
        <a:buClr>
          <a:srgbClr val="CC0000"/>
        </a:buClr>
        <a:buSzPct val="75000"/>
        <a:buFont typeface="Wingdings" pitchFamily="2" charset="2"/>
        <a:buChar char="Ø"/>
        <a:defRPr sz="2600">
          <a:solidFill>
            <a:schemeClr val="tx1"/>
          </a:solidFill>
          <a:latin typeface="+mn-lt"/>
          <a:cs typeface="+mn-cs"/>
        </a:defRPr>
      </a:lvl3pPr>
      <a:lvl4pPr marL="1339850" indent="-315913" algn="l" rtl="0" eaLnBrk="0" fontAlgn="base" hangingPunct="0">
        <a:spcBef>
          <a:spcPct val="20000"/>
        </a:spcBef>
        <a:spcAft>
          <a:spcPct val="0"/>
        </a:spcAft>
        <a:buClr>
          <a:schemeClr val="tx1"/>
        </a:buClr>
        <a:buSzPct val="70000"/>
        <a:buFont typeface="Wingdings" pitchFamily="2" charset="2"/>
        <a:buChar char="Ø"/>
        <a:defRPr sz="22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Ø"/>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Ø"/>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Ø"/>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Ø"/>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Ø"/>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wmf"/><Relationship Id="rId18" Type="http://schemas.openxmlformats.org/officeDocument/2006/relationships/oleObject" Target="../embeddings/oleObject9.bin"/><Relationship Id="rId3" Type="http://schemas.openxmlformats.org/officeDocument/2006/relationships/oleObject" Target="../embeddings/oleObject1.bin"/><Relationship Id="rId21" Type="http://schemas.openxmlformats.org/officeDocument/2006/relationships/image" Target="../media/image11.wmf"/><Relationship Id="rId7" Type="http://schemas.openxmlformats.org/officeDocument/2006/relationships/oleObject" Target="../embeddings/oleObject3.bin"/><Relationship Id="rId12" Type="http://schemas.openxmlformats.org/officeDocument/2006/relationships/oleObject" Target="../embeddings/oleObject6.bin"/><Relationship Id="rId17" Type="http://schemas.openxmlformats.org/officeDocument/2006/relationships/image" Target="../media/image9.wmf"/><Relationship Id="rId25"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6.wmf"/><Relationship Id="rId24" Type="http://schemas.openxmlformats.org/officeDocument/2006/relationships/oleObject" Target="../embeddings/oleObject12.bin"/><Relationship Id="rId5" Type="http://schemas.openxmlformats.org/officeDocument/2006/relationships/oleObject" Target="../embeddings/oleObject2.bin"/><Relationship Id="rId15" Type="http://schemas.openxmlformats.org/officeDocument/2006/relationships/image" Target="../media/image8.wmf"/><Relationship Id="rId23" Type="http://schemas.openxmlformats.org/officeDocument/2006/relationships/image" Target="../media/image12.wmf"/><Relationship Id="rId10" Type="http://schemas.openxmlformats.org/officeDocument/2006/relationships/oleObject" Target="../embeddings/oleObject5.bin"/><Relationship Id="rId19" Type="http://schemas.openxmlformats.org/officeDocument/2006/relationships/image" Target="../media/image10.wmf"/><Relationship Id="rId4" Type="http://schemas.openxmlformats.org/officeDocument/2006/relationships/image" Target="../media/image3.wmf"/><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1.jpeg"/><Relationship Id="rId7" Type="http://schemas.openxmlformats.org/officeDocument/2006/relationships/image" Target="../media/image35.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manageengine.com/products/netflow/netflow-analyzer-linux-window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msit2005.mut.ac.th/msit_media/1_2553/ITEC4611/Lecture/" TargetMode="External"/><Relationship Id="rId2" Type="http://schemas.openxmlformats.org/officeDocument/2006/relationships/hyperlink" Target="http://www.engr.scu.edu/~aclemm" TargetMode="External"/><Relationship Id="rId1" Type="http://schemas.openxmlformats.org/officeDocument/2006/relationships/slideLayout" Target="../slideLayouts/slideLayout2.xml"/><Relationship Id="rId4" Type="http://schemas.openxmlformats.org/officeDocument/2006/relationships/hyperlink" Target="http://www.dpnm.postech.ac.kr/cs60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1066800"/>
            <a:ext cx="6934200" cy="1143000"/>
          </a:xfrm>
        </p:spPr>
        <p:txBody>
          <a:bodyPr/>
          <a:lstStyle/>
          <a:p>
            <a:pPr algn="ctr" eaLnBrk="1" hangingPunct="1"/>
            <a:r>
              <a:rPr lang="en-US" sz="5500" dirty="0" smtClean="0"/>
              <a:t>Introduction</a:t>
            </a:r>
            <a:endParaRPr lang="en-US" sz="4500" dirty="0" smtClean="0"/>
          </a:p>
        </p:txBody>
      </p:sp>
      <p:sp>
        <p:nvSpPr>
          <p:cNvPr id="4099" name="Rectangle 3"/>
          <p:cNvSpPr>
            <a:spLocks noGrp="1" noChangeArrowheads="1"/>
          </p:cNvSpPr>
          <p:nvPr>
            <p:ph type="subTitle" idx="1"/>
          </p:nvPr>
        </p:nvSpPr>
        <p:spPr>
          <a:xfrm>
            <a:off x="914400" y="3124200"/>
            <a:ext cx="7467600" cy="3352800"/>
          </a:xfrm>
        </p:spPr>
        <p:txBody>
          <a:bodyPr/>
          <a:lstStyle/>
          <a:p>
            <a:pPr eaLnBrk="1" hangingPunct="1"/>
            <a:r>
              <a:rPr lang="en-US" sz="3200" dirty="0" smtClean="0"/>
              <a:t>Network Management </a:t>
            </a:r>
          </a:p>
          <a:p>
            <a:pPr eaLnBrk="1" hangingPunct="1"/>
            <a:endParaRPr lang="en-US" sz="2800" dirty="0" smtClean="0"/>
          </a:p>
          <a:p>
            <a:pPr eaLnBrk="1" hangingPunct="1"/>
            <a:endParaRPr lang="en-US" dirty="0" smtClean="0"/>
          </a:p>
          <a:p>
            <a:pPr eaLnBrk="1" hangingPunct="1"/>
            <a:r>
              <a:rPr lang="en-US" sz="2200" dirty="0" smtClean="0"/>
              <a:t>Bahador Bakhshi</a:t>
            </a:r>
          </a:p>
          <a:p>
            <a:pPr eaLnBrk="1" hangingPunct="1"/>
            <a:r>
              <a:rPr lang="en-US" sz="2200" dirty="0" smtClean="0"/>
              <a:t>CE &amp; IT Department, Amirkabir University of Technology</a:t>
            </a:r>
          </a:p>
          <a:p>
            <a:pPr eaLnBrk="1" hangingPunct="1"/>
            <a:endParaRPr lang="en-US" sz="2200" dirty="0" smtClean="0"/>
          </a:p>
          <a:p>
            <a:pPr eaLnBrk="1" hangingPunct="1"/>
            <a:r>
              <a:rPr lang="en-US" sz="2200" dirty="0" smtClean="0"/>
              <a:t> 		 </a:t>
            </a:r>
          </a:p>
        </p:txBody>
      </p:sp>
      <p:sp>
        <p:nvSpPr>
          <p:cNvPr id="4" name="TextBox 3"/>
          <p:cNvSpPr txBox="1"/>
          <p:nvPr/>
        </p:nvSpPr>
        <p:spPr>
          <a:xfrm>
            <a:off x="1752600" y="6477000"/>
            <a:ext cx="5715000" cy="338554"/>
          </a:xfrm>
          <a:prstGeom prst="rect">
            <a:avLst/>
          </a:prstGeom>
          <a:noFill/>
          <a:ln>
            <a:solidFill>
              <a:schemeClr val="tx1"/>
            </a:solidFill>
          </a:ln>
        </p:spPr>
        <p:txBody>
          <a:bodyPr wrap="square" rtlCol="0">
            <a:spAutoFit/>
          </a:bodyPr>
          <a:lstStyle/>
          <a:p>
            <a:pPr algn="ctr"/>
            <a:r>
              <a:rPr lang="en-US" sz="1600" i="1" dirty="0" smtClean="0"/>
              <a:t>This presentation is based on the slides listed in references.</a:t>
            </a:r>
            <a:endParaRPr lang="en-US" sz="1600"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24000" y="1223962"/>
            <a:ext cx="5904248" cy="49482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Network Management Examples (2)</a:t>
            </a:r>
            <a:endParaRPr lang="en-US" dirty="0"/>
          </a:p>
        </p:txBody>
      </p:sp>
      <p:sp>
        <p:nvSpPr>
          <p:cNvPr id="3" name="Content Placeholder 2"/>
          <p:cNvSpPr>
            <a:spLocks noGrp="1"/>
          </p:cNvSpPr>
          <p:nvPr>
            <p:ph idx="1"/>
          </p:nvPr>
        </p:nvSpPr>
        <p:spPr/>
        <p:txBody>
          <a:bodyPr/>
          <a:lstStyle/>
          <a:p>
            <a:r>
              <a:rPr lang="en-US" dirty="0" smtClean="0"/>
              <a:t>Enterprise Network </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10</a:t>
            </a:fld>
            <a:endParaRPr lang="en-US" dirty="0"/>
          </a:p>
        </p:txBody>
      </p:sp>
    </p:spTree>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Perspectives</a:t>
            </a:r>
            <a:endParaRPr lang="en-US" dirty="0"/>
          </a:p>
        </p:txBody>
      </p:sp>
      <p:sp>
        <p:nvSpPr>
          <p:cNvPr id="3" name="Content Placeholder 2"/>
          <p:cNvSpPr>
            <a:spLocks noGrp="1"/>
          </p:cNvSpPr>
          <p:nvPr>
            <p:ph idx="1"/>
          </p:nvPr>
        </p:nvSpPr>
        <p:spPr/>
        <p:txBody>
          <a:bodyPr/>
          <a:lstStyle/>
          <a:p>
            <a:r>
              <a:rPr lang="en-US" sz="2800" dirty="0" smtClean="0"/>
              <a:t>The NM operations &amp; procedures &amp; functionalities can be classified from other perspectives than (traditional) OAM&amp;P</a:t>
            </a:r>
          </a:p>
          <a:p>
            <a:r>
              <a:rPr lang="en-US" sz="2800" dirty="0" smtClean="0"/>
              <a:t>Classification based </a:t>
            </a:r>
            <a:r>
              <a:rPr lang="en-US" sz="2800" dirty="0" smtClean="0">
                <a:solidFill>
                  <a:srgbClr val="C00000"/>
                </a:solidFill>
              </a:rPr>
              <a:t>functionalities</a:t>
            </a:r>
          </a:p>
          <a:p>
            <a:pPr lvl="1"/>
            <a:r>
              <a:rPr lang="en-US" sz="2400" dirty="0" smtClean="0"/>
              <a:t>ISO’s point of view: FCAPS</a:t>
            </a:r>
          </a:p>
          <a:p>
            <a:r>
              <a:rPr lang="en-US" sz="2800" dirty="0" smtClean="0"/>
              <a:t>Classification based on </a:t>
            </a:r>
            <a:r>
              <a:rPr lang="en-US" sz="2800" dirty="0" smtClean="0">
                <a:solidFill>
                  <a:srgbClr val="C00000"/>
                </a:solidFill>
              </a:rPr>
              <a:t>layers</a:t>
            </a:r>
          </a:p>
          <a:p>
            <a:pPr lvl="1"/>
            <a:r>
              <a:rPr lang="en-US" sz="2400" dirty="0" smtClean="0"/>
              <a:t>ITU-T’s point of view: TMN</a:t>
            </a:r>
          </a:p>
          <a:p>
            <a:r>
              <a:rPr lang="en-US" sz="2800" dirty="0" smtClean="0"/>
              <a:t>Classification based on </a:t>
            </a:r>
            <a:r>
              <a:rPr lang="en-US" sz="2800" dirty="0" smtClean="0">
                <a:solidFill>
                  <a:srgbClr val="C00000"/>
                </a:solidFill>
              </a:rPr>
              <a:t>business</a:t>
            </a:r>
            <a:r>
              <a:rPr lang="en-US" sz="2800" dirty="0" smtClean="0"/>
              <a:t> model</a:t>
            </a:r>
          </a:p>
          <a:p>
            <a:pPr lvl="1"/>
            <a:r>
              <a:rPr lang="en-US" sz="2400" dirty="0" smtClean="0"/>
              <a:t>TMF’s point of view: </a:t>
            </a:r>
            <a:r>
              <a:rPr lang="en-US" sz="2400" dirty="0" err="1" smtClean="0"/>
              <a:t>eTOM</a:t>
            </a:r>
            <a:endParaRPr lang="en-US" sz="2400" dirty="0" smtClean="0"/>
          </a:p>
          <a:p>
            <a:r>
              <a:rPr lang="en-US" sz="2800" dirty="0" smtClean="0"/>
              <a:t>Other classifications  …</a:t>
            </a:r>
          </a:p>
          <a:p>
            <a:endParaRPr lang="en-US" sz="2800" dirty="0" smtClean="0"/>
          </a:p>
          <a:p>
            <a:pPr lvl="2"/>
            <a:endParaRPr lang="en-US" sz="24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11</a:t>
            </a:fld>
            <a:endParaRPr lang="en-US" dirty="0"/>
          </a:p>
        </p:txBody>
      </p:sp>
    </p:spTree>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FCAPS</a:t>
            </a:r>
            <a:endParaRPr lang="en-US" dirty="0"/>
          </a:p>
        </p:txBody>
      </p:sp>
      <p:sp>
        <p:nvSpPr>
          <p:cNvPr id="3" name="Content Placeholder 2"/>
          <p:cNvSpPr>
            <a:spLocks noGrp="1"/>
          </p:cNvSpPr>
          <p:nvPr>
            <p:ph idx="1"/>
          </p:nvPr>
        </p:nvSpPr>
        <p:spPr>
          <a:xfrm>
            <a:off x="304800" y="1143000"/>
            <a:ext cx="8991600" cy="5181600"/>
          </a:xfrm>
        </p:spPr>
        <p:txBody>
          <a:bodyPr/>
          <a:lstStyle/>
          <a:p>
            <a:r>
              <a:rPr lang="en-US" sz="2800" dirty="0" smtClean="0">
                <a:solidFill>
                  <a:srgbClr val="C00000"/>
                </a:solidFill>
              </a:rPr>
              <a:t>F</a:t>
            </a:r>
            <a:r>
              <a:rPr lang="en-US" sz="2800" dirty="0" smtClean="0"/>
              <a:t>ault management</a:t>
            </a:r>
          </a:p>
          <a:p>
            <a:pPr lvl="1"/>
            <a:r>
              <a:rPr lang="en-US" sz="2400" dirty="0" smtClean="0"/>
              <a:t>Detecting, isolating, and elimination of failures</a:t>
            </a:r>
          </a:p>
          <a:p>
            <a:pPr>
              <a:spcBef>
                <a:spcPts val="840"/>
              </a:spcBef>
            </a:pPr>
            <a:r>
              <a:rPr lang="en-US" sz="2800" dirty="0" smtClean="0">
                <a:solidFill>
                  <a:srgbClr val="C00000"/>
                </a:solidFill>
              </a:rPr>
              <a:t>C</a:t>
            </a:r>
            <a:r>
              <a:rPr lang="en-US" sz="2800" dirty="0" smtClean="0"/>
              <a:t>onfiguration management</a:t>
            </a:r>
          </a:p>
          <a:p>
            <a:pPr lvl="1"/>
            <a:r>
              <a:rPr lang="en-US" sz="2400" dirty="0" smtClean="0"/>
              <a:t>Setting management parameters, backup and track changing (hardware &amp; software) configurations</a:t>
            </a:r>
          </a:p>
          <a:p>
            <a:pPr>
              <a:spcBef>
                <a:spcPts val="840"/>
              </a:spcBef>
            </a:pPr>
            <a:r>
              <a:rPr lang="en-US" sz="2800" dirty="0" smtClean="0">
                <a:solidFill>
                  <a:srgbClr val="C00000"/>
                </a:solidFill>
              </a:rPr>
              <a:t>A</a:t>
            </a:r>
            <a:r>
              <a:rPr lang="en-US" sz="2800" dirty="0" smtClean="0"/>
              <a:t>ccounting management</a:t>
            </a:r>
          </a:p>
          <a:p>
            <a:pPr lvl="1"/>
            <a:r>
              <a:rPr lang="en-US" sz="2400" dirty="0" smtClean="0"/>
              <a:t>Resource usage monitoring</a:t>
            </a:r>
          </a:p>
          <a:p>
            <a:pPr>
              <a:spcBef>
                <a:spcPts val="840"/>
              </a:spcBef>
            </a:pPr>
            <a:r>
              <a:rPr lang="en-US" sz="2800" dirty="0" smtClean="0">
                <a:solidFill>
                  <a:srgbClr val="C00000"/>
                </a:solidFill>
              </a:rPr>
              <a:t>P</a:t>
            </a:r>
            <a:r>
              <a:rPr lang="en-US" sz="2800" dirty="0" smtClean="0"/>
              <a:t>erformance management</a:t>
            </a:r>
          </a:p>
          <a:p>
            <a:pPr lvl="1"/>
            <a:r>
              <a:rPr lang="en-US" sz="2400" dirty="0" smtClean="0"/>
              <a:t>Resource utilization monitoring and management</a:t>
            </a:r>
          </a:p>
          <a:p>
            <a:pPr>
              <a:spcBef>
                <a:spcPts val="840"/>
              </a:spcBef>
            </a:pPr>
            <a:r>
              <a:rPr lang="en-US" sz="2800" dirty="0" smtClean="0">
                <a:solidFill>
                  <a:srgbClr val="C00000"/>
                </a:solidFill>
              </a:rPr>
              <a:t>S</a:t>
            </a:r>
            <a:r>
              <a:rPr lang="en-US" sz="2800" dirty="0" smtClean="0"/>
              <a:t>ecurity management</a:t>
            </a:r>
          </a:p>
          <a:p>
            <a:pPr lvl="1"/>
            <a:r>
              <a:rPr lang="en-US" sz="2400" dirty="0" smtClean="0"/>
              <a:t>Security policies definitions, implementations, monitoring </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12</a:t>
            </a:fld>
            <a:endParaRPr lang="en-US" dirty="0"/>
          </a:p>
        </p:txBody>
      </p:sp>
    </p:spTree>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TMN</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13</a:t>
            </a:fld>
            <a:endParaRPr lang="en-US" dirty="0"/>
          </a:p>
        </p:txBody>
      </p:sp>
      <p:pic>
        <p:nvPicPr>
          <p:cNvPr id="2050" name="Picture 2" descr="F:\tmp\NM\bm741501.jpg"/>
          <p:cNvPicPr>
            <a:picLocks noChangeAspect="1" noChangeArrowheads="1"/>
          </p:cNvPicPr>
          <p:nvPr/>
        </p:nvPicPr>
        <p:blipFill>
          <a:blip r:embed="rId2" cstate="print"/>
          <a:srcRect/>
          <a:stretch>
            <a:fillRect/>
          </a:stretch>
        </p:blipFill>
        <p:spPr bwMode="auto">
          <a:xfrm>
            <a:off x="2057400" y="1127760"/>
            <a:ext cx="4876800" cy="5120640"/>
          </a:xfrm>
          <a:prstGeom prst="rect">
            <a:avLst/>
          </a:prstGeom>
          <a:noFill/>
        </p:spPr>
      </p:pic>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eTOM</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14</a:t>
            </a:fld>
            <a:endParaRPr lang="en-US" dirty="0"/>
          </a:p>
        </p:txBody>
      </p:sp>
      <p:sp>
        <p:nvSpPr>
          <p:cNvPr id="5" name="Slide Number Placeholder 3"/>
          <p:cNvSpPr txBox="1">
            <a:spLocks/>
          </p:cNvSpPr>
          <p:nvPr/>
        </p:nvSpPr>
        <p:spPr bwMode="auto">
          <a:xfrm>
            <a:off x="3962400" y="6477000"/>
            <a:ext cx="60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801DCE-B9BA-4E03-9E27-F95A86438FEE}" type="slidenum">
              <a:rPr kumimoji="0" lang="en-US" sz="1200" b="0" i="0" u="none" strike="noStrike" kern="1200" cap="none" spc="0" normalizeH="0" baseline="0" noProof="0" smtClean="0">
                <a:ln>
                  <a:noFill/>
                </a:ln>
                <a:solidFill>
                  <a:schemeClr val="tx1"/>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chemeClr val="tx1"/>
              </a:solidFill>
              <a:effectLst/>
              <a:uLnTx/>
              <a:uFillTx/>
              <a:latin typeface="Arial" charset="0"/>
              <a:ea typeface="MS PGothic" pitchFamily="34" charset="-128"/>
              <a:cs typeface="Arial" charset="0"/>
            </a:endParaRPr>
          </a:p>
        </p:txBody>
      </p:sp>
      <p:sp>
        <p:nvSpPr>
          <p:cNvPr id="9" name="Rectangle 5"/>
          <p:cNvSpPr>
            <a:spLocks noChangeArrowheads="1"/>
          </p:cNvSpPr>
          <p:nvPr/>
        </p:nvSpPr>
        <p:spPr bwMode="auto">
          <a:xfrm>
            <a:off x="4005263" y="2133601"/>
            <a:ext cx="4151312" cy="3048000"/>
          </a:xfrm>
          <a:prstGeom prst="rect">
            <a:avLst/>
          </a:prstGeom>
          <a:solidFill>
            <a:srgbClr val="FFCEFF"/>
          </a:solidFill>
          <a:ln w="11113">
            <a:solidFill>
              <a:srgbClr val="000000"/>
            </a:solidFill>
            <a:miter lim="800000"/>
            <a:headEnd/>
            <a:tailEnd/>
          </a:ln>
        </p:spPr>
        <p:txBody>
          <a:bodyPr/>
          <a:lstStyle/>
          <a:p>
            <a:endParaRPr lang="en-US"/>
          </a:p>
        </p:txBody>
      </p:sp>
      <p:sp>
        <p:nvSpPr>
          <p:cNvPr id="10" name="Rectangle 6"/>
          <p:cNvSpPr>
            <a:spLocks noChangeArrowheads="1"/>
          </p:cNvSpPr>
          <p:nvPr/>
        </p:nvSpPr>
        <p:spPr bwMode="auto">
          <a:xfrm>
            <a:off x="5451295" y="2344579"/>
            <a:ext cx="1003480" cy="246221"/>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Arial" charset="0"/>
              </a:rPr>
              <a:t>Operations</a:t>
            </a:r>
            <a:endParaRPr lang="en-US" sz="1600" dirty="0"/>
          </a:p>
        </p:txBody>
      </p:sp>
      <p:sp>
        <p:nvSpPr>
          <p:cNvPr id="12" name="Rectangle 8"/>
          <p:cNvSpPr>
            <a:spLocks noChangeArrowheads="1"/>
          </p:cNvSpPr>
          <p:nvPr/>
        </p:nvSpPr>
        <p:spPr bwMode="auto">
          <a:xfrm>
            <a:off x="5119688" y="2849563"/>
            <a:ext cx="989012" cy="2255837"/>
          </a:xfrm>
          <a:prstGeom prst="rect">
            <a:avLst/>
          </a:prstGeom>
          <a:solidFill>
            <a:srgbClr val="9FFF9F"/>
          </a:solidFill>
          <a:ln w="11113">
            <a:solidFill>
              <a:srgbClr val="000000"/>
            </a:solidFill>
            <a:miter lim="800000"/>
            <a:headEnd/>
            <a:tailEnd/>
          </a:ln>
        </p:spPr>
        <p:txBody>
          <a:bodyPr/>
          <a:lstStyle/>
          <a:p>
            <a:endParaRPr lang="en-US"/>
          </a:p>
        </p:txBody>
      </p:sp>
      <p:sp>
        <p:nvSpPr>
          <p:cNvPr id="13" name="Rectangle 9"/>
          <p:cNvSpPr>
            <a:spLocks noChangeArrowheads="1"/>
          </p:cNvSpPr>
          <p:nvPr/>
        </p:nvSpPr>
        <p:spPr bwMode="auto">
          <a:xfrm>
            <a:off x="5197475" y="2917825"/>
            <a:ext cx="838200"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Fulfillment</a:t>
            </a:r>
            <a:endParaRPr lang="en-US" sz="1300" b="0">
              <a:latin typeface="Arial" charset="0"/>
            </a:endParaRPr>
          </a:p>
        </p:txBody>
      </p:sp>
      <p:sp>
        <p:nvSpPr>
          <p:cNvPr id="15" name="Rectangle 11"/>
          <p:cNvSpPr>
            <a:spLocks noChangeArrowheads="1"/>
          </p:cNvSpPr>
          <p:nvPr/>
        </p:nvSpPr>
        <p:spPr bwMode="auto">
          <a:xfrm>
            <a:off x="6097588" y="2849563"/>
            <a:ext cx="979487" cy="2255837"/>
          </a:xfrm>
          <a:prstGeom prst="rect">
            <a:avLst/>
          </a:prstGeom>
          <a:solidFill>
            <a:srgbClr val="FF9DFF"/>
          </a:solidFill>
          <a:ln w="11113">
            <a:solidFill>
              <a:srgbClr val="000000"/>
            </a:solidFill>
            <a:miter lim="800000"/>
            <a:headEnd/>
            <a:tailEnd/>
          </a:ln>
        </p:spPr>
        <p:txBody>
          <a:bodyPr/>
          <a:lstStyle/>
          <a:p>
            <a:endParaRPr lang="en-US"/>
          </a:p>
        </p:txBody>
      </p:sp>
      <p:sp>
        <p:nvSpPr>
          <p:cNvPr id="16" name="Rectangle 12"/>
          <p:cNvSpPr>
            <a:spLocks noChangeArrowheads="1"/>
          </p:cNvSpPr>
          <p:nvPr/>
        </p:nvSpPr>
        <p:spPr bwMode="auto">
          <a:xfrm>
            <a:off x="6165850" y="2917825"/>
            <a:ext cx="846137"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Assurance</a:t>
            </a:r>
            <a:endParaRPr lang="en-US" sz="1300" b="0">
              <a:latin typeface="Arial" charset="0"/>
            </a:endParaRPr>
          </a:p>
        </p:txBody>
      </p:sp>
      <p:sp>
        <p:nvSpPr>
          <p:cNvPr id="18" name="Rectangle 14"/>
          <p:cNvSpPr>
            <a:spLocks noChangeArrowheads="1"/>
          </p:cNvSpPr>
          <p:nvPr/>
        </p:nvSpPr>
        <p:spPr bwMode="auto">
          <a:xfrm>
            <a:off x="7065963" y="2849563"/>
            <a:ext cx="979487" cy="2255837"/>
          </a:xfrm>
          <a:prstGeom prst="rect">
            <a:avLst/>
          </a:prstGeom>
          <a:solidFill>
            <a:srgbClr val="79D9D5"/>
          </a:solidFill>
          <a:ln w="11113">
            <a:solidFill>
              <a:srgbClr val="000000"/>
            </a:solidFill>
            <a:miter lim="800000"/>
            <a:headEnd/>
            <a:tailEnd/>
          </a:ln>
        </p:spPr>
        <p:txBody>
          <a:bodyPr/>
          <a:lstStyle/>
          <a:p>
            <a:endParaRPr lang="en-US"/>
          </a:p>
        </p:txBody>
      </p:sp>
      <p:sp>
        <p:nvSpPr>
          <p:cNvPr id="19" name="Rectangle 15"/>
          <p:cNvSpPr>
            <a:spLocks noChangeArrowheads="1"/>
          </p:cNvSpPr>
          <p:nvPr/>
        </p:nvSpPr>
        <p:spPr bwMode="auto">
          <a:xfrm>
            <a:off x="7292975" y="2917825"/>
            <a:ext cx="506412"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Billing</a:t>
            </a:r>
            <a:endParaRPr lang="en-US" sz="1300" b="0">
              <a:latin typeface="Arial" charset="0"/>
            </a:endParaRPr>
          </a:p>
        </p:txBody>
      </p:sp>
      <p:sp>
        <p:nvSpPr>
          <p:cNvPr id="21" name="Rectangle 17"/>
          <p:cNvSpPr>
            <a:spLocks noChangeArrowheads="1"/>
          </p:cNvSpPr>
          <p:nvPr/>
        </p:nvSpPr>
        <p:spPr bwMode="auto">
          <a:xfrm>
            <a:off x="4117975" y="2849563"/>
            <a:ext cx="944562" cy="2255837"/>
          </a:xfrm>
          <a:prstGeom prst="rect">
            <a:avLst/>
          </a:prstGeom>
          <a:solidFill>
            <a:srgbClr val="FFFF80"/>
          </a:solidFill>
          <a:ln w="11113">
            <a:solidFill>
              <a:srgbClr val="000000"/>
            </a:solidFill>
            <a:miter lim="800000"/>
            <a:headEnd/>
            <a:tailEnd/>
          </a:ln>
        </p:spPr>
        <p:txBody>
          <a:bodyPr/>
          <a:lstStyle/>
          <a:p>
            <a:endParaRPr lang="en-US"/>
          </a:p>
        </p:txBody>
      </p:sp>
      <p:sp>
        <p:nvSpPr>
          <p:cNvPr id="22" name="Rectangle 18"/>
          <p:cNvSpPr>
            <a:spLocks noChangeArrowheads="1"/>
          </p:cNvSpPr>
          <p:nvPr/>
        </p:nvSpPr>
        <p:spPr bwMode="auto">
          <a:xfrm>
            <a:off x="4184650" y="2917825"/>
            <a:ext cx="668337" cy="15240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Operations</a:t>
            </a:r>
            <a:endParaRPr lang="en-US" b="0" dirty="0"/>
          </a:p>
        </p:txBody>
      </p:sp>
      <p:sp>
        <p:nvSpPr>
          <p:cNvPr id="23" name="Rectangle 19"/>
          <p:cNvSpPr>
            <a:spLocks noChangeArrowheads="1"/>
          </p:cNvSpPr>
          <p:nvPr/>
        </p:nvSpPr>
        <p:spPr bwMode="auto">
          <a:xfrm>
            <a:off x="4184650" y="3063875"/>
            <a:ext cx="614362"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Support &amp;</a:t>
            </a:r>
            <a:endParaRPr lang="en-US" b="0"/>
          </a:p>
        </p:txBody>
      </p:sp>
      <p:sp>
        <p:nvSpPr>
          <p:cNvPr id="24" name="Rectangle 20"/>
          <p:cNvSpPr>
            <a:spLocks noChangeArrowheads="1"/>
          </p:cNvSpPr>
          <p:nvPr/>
        </p:nvSpPr>
        <p:spPr bwMode="auto">
          <a:xfrm>
            <a:off x="4184650" y="3209925"/>
            <a:ext cx="631825"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Readiness</a:t>
            </a:r>
            <a:endParaRPr lang="en-US" b="0"/>
          </a:p>
        </p:txBody>
      </p:sp>
      <p:grpSp>
        <p:nvGrpSpPr>
          <p:cNvPr id="118" name="Group 117"/>
          <p:cNvGrpSpPr/>
          <p:nvPr/>
        </p:nvGrpSpPr>
        <p:grpSpPr>
          <a:xfrm>
            <a:off x="763588" y="5334000"/>
            <a:ext cx="7466012" cy="538163"/>
            <a:chOff x="785813" y="5867400"/>
            <a:chExt cx="7466012" cy="538163"/>
          </a:xfrm>
        </p:grpSpPr>
        <p:sp>
          <p:nvSpPr>
            <p:cNvPr id="40" name="AutoShape 36"/>
            <p:cNvSpPr>
              <a:spLocks noChangeArrowheads="1"/>
            </p:cNvSpPr>
            <p:nvPr/>
          </p:nvSpPr>
          <p:spPr bwMode="auto">
            <a:xfrm>
              <a:off x="823913" y="5867400"/>
              <a:ext cx="7427912" cy="538163"/>
            </a:xfrm>
            <a:prstGeom prst="roundRect">
              <a:avLst>
                <a:gd name="adj" fmla="val 6667"/>
              </a:avLst>
            </a:prstGeom>
            <a:solidFill>
              <a:srgbClr val="808080"/>
            </a:solidFill>
            <a:ln w="9525">
              <a:noFill/>
              <a:round/>
              <a:headEnd/>
              <a:tailEnd/>
            </a:ln>
            <a:effectLst/>
          </p:spPr>
          <p:txBody>
            <a:bodyPr/>
            <a:lstStyle/>
            <a:p>
              <a:endParaRPr lang="en-US"/>
            </a:p>
          </p:txBody>
        </p:sp>
        <p:sp>
          <p:nvSpPr>
            <p:cNvPr id="41" name="AutoShape 37"/>
            <p:cNvSpPr>
              <a:spLocks noChangeArrowheads="1"/>
            </p:cNvSpPr>
            <p:nvPr/>
          </p:nvSpPr>
          <p:spPr bwMode="auto">
            <a:xfrm>
              <a:off x="785813" y="5867400"/>
              <a:ext cx="7427912" cy="500063"/>
            </a:xfrm>
            <a:prstGeom prst="roundRect">
              <a:avLst>
                <a:gd name="adj" fmla="val 6667"/>
              </a:avLst>
            </a:prstGeom>
            <a:solidFill>
              <a:srgbClr val="C0C0C0"/>
            </a:solidFill>
            <a:ln w="11113">
              <a:solidFill>
                <a:srgbClr val="000000"/>
              </a:solidFill>
              <a:round/>
              <a:headEnd/>
              <a:tailEnd/>
            </a:ln>
          </p:spPr>
          <p:txBody>
            <a:bodyPr/>
            <a:lstStyle/>
            <a:p>
              <a:endParaRPr lang="en-US"/>
            </a:p>
          </p:txBody>
        </p:sp>
        <p:sp>
          <p:nvSpPr>
            <p:cNvPr id="42" name="Rectangle 38"/>
            <p:cNvSpPr>
              <a:spLocks noChangeArrowheads="1"/>
            </p:cNvSpPr>
            <p:nvPr/>
          </p:nvSpPr>
          <p:spPr bwMode="auto">
            <a:xfrm>
              <a:off x="2438400" y="6019800"/>
              <a:ext cx="4013200" cy="184666"/>
            </a:xfrm>
            <a:prstGeom prst="rect">
              <a:avLst/>
            </a:prstGeom>
            <a:noFill/>
            <a:ln w="9525">
              <a:noFill/>
              <a:miter lim="800000"/>
              <a:headEnd/>
              <a:tailEnd/>
            </a:ln>
          </p:spPr>
          <p:txBody>
            <a:bodyPr wrap="square" lIns="0" tIns="0" rIns="0" bIns="0">
              <a:spAutoFit/>
            </a:bodyPr>
            <a:lstStyle/>
            <a:p>
              <a:pPr algn="ctr"/>
              <a:r>
                <a:rPr lang="en-US" sz="1200" dirty="0" smtClean="0">
                  <a:solidFill>
                    <a:srgbClr val="000000"/>
                  </a:solidFill>
                  <a:latin typeface="Arial" charset="0"/>
                </a:rPr>
                <a:t>Enterprise  Management</a:t>
              </a:r>
              <a:endParaRPr lang="en-US" sz="1200" dirty="0"/>
            </a:p>
          </p:txBody>
        </p:sp>
      </p:grpSp>
      <p:sp>
        <p:nvSpPr>
          <p:cNvPr id="83" name="Rectangle 79"/>
          <p:cNvSpPr>
            <a:spLocks noChangeArrowheads="1"/>
          </p:cNvSpPr>
          <p:nvPr/>
        </p:nvSpPr>
        <p:spPr bwMode="auto">
          <a:xfrm>
            <a:off x="739775" y="2133600"/>
            <a:ext cx="3184525" cy="3048001"/>
          </a:xfrm>
          <a:prstGeom prst="rect">
            <a:avLst/>
          </a:prstGeom>
          <a:solidFill>
            <a:srgbClr val="BFFFFF"/>
          </a:solidFill>
          <a:ln w="11113">
            <a:solidFill>
              <a:srgbClr val="000000"/>
            </a:solidFill>
            <a:miter lim="800000"/>
            <a:headEnd/>
            <a:tailEnd/>
          </a:ln>
        </p:spPr>
        <p:txBody>
          <a:bodyPr/>
          <a:lstStyle/>
          <a:p>
            <a:endParaRPr lang="en-US"/>
          </a:p>
        </p:txBody>
      </p:sp>
      <p:sp>
        <p:nvSpPr>
          <p:cNvPr id="84" name="Rectangle 80"/>
          <p:cNvSpPr>
            <a:spLocks noChangeArrowheads="1"/>
          </p:cNvSpPr>
          <p:nvPr/>
        </p:nvSpPr>
        <p:spPr bwMode="auto">
          <a:xfrm>
            <a:off x="892175" y="2286000"/>
            <a:ext cx="2743200" cy="492443"/>
          </a:xfrm>
          <a:prstGeom prst="rect">
            <a:avLst/>
          </a:prstGeom>
          <a:noFill/>
          <a:ln w="9525">
            <a:noFill/>
            <a:miter lim="800000"/>
            <a:headEnd/>
            <a:tailEnd/>
          </a:ln>
        </p:spPr>
        <p:txBody>
          <a:bodyPr wrap="square" lIns="0" tIns="0" rIns="0" bIns="0">
            <a:spAutoFit/>
          </a:bodyPr>
          <a:lstStyle/>
          <a:p>
            <a:pPr algn="ctr"/>
            <a:r>
              <a:rPr lang="en-US" sz="1600" dirty="0">
                <a:solidFill>
                  <a:srgbClr val="000000"/>
                </a:solidFill>
                <a:latin typeface="Arial" charset="0"/>
              </a:rPr>
              <a:t>Strategy, </a:t>
            </a:r>
            <a:r>
              <a:rPr lang="en-US" sz="1600" dirty="0" smtClean="0">
                <a:solidFill>
                  <a:srgbClr val="000000"/>
                </a:solidFill>
              </a:rPr>
              <a:t> </a:t>
            </a:r>
            <a:r>
              <a:rPr lang="en-US" sz="1600" dirty="0" smtClean="0">
                <a:solidFill>
                  <a:srgbClr val="000000"/>
                </a:solidFill>
                <a:latin typeface="Arial" charset="0"/>
              </a:rPr>
              <a:t>Infrastructure </a:t>
            </a:r>
          </a:p>
          <a:p>
            <a:pPr algn="ctr"/>
            <a:r>
              <a:rPr lang="en-US" sz="1600" dirty="0" smtClean="0">
                <a:solidFill>
                  <a:srgbClr val="000000"/>
                </a:solidFill>
                <a:latin typeface="Arial" charset="0"/>
              </a:rPr>
              <a:t>&amp; </a:t>
            </a:r>
            <a:r>
              <a:rPr lang="en-US" sz="1600" dirty="0">
                <a:solidFill>
                  <a:srgbClr val="000000"/>
                </a:solidFill>
                <a:latin typeface="Arial" charset="0"/>
              </a:rPr>
              <a:t>Product</a:t>
            </a:r>
            <a:endParaRPr lang="en-US" sz="1600" dirty="0"/>
          </a:p>
        </p:txBody>
      </p:sp>
      <p:sp>
        <p:nvSpPr>
          <p:cNvPr id="86" name="Rectangle 82"/>
          <p:cNvSpPr>
            <a:spLocks noChangeArrowheads="1"/>
          </p:cNvSpPr>
          <p:nvPr/>
        </p:nvSpPr>
        <p:spPr bwMode="auto">
          <a:xfrm>
            <a:off x="2879725" y="2854325"/>
            <a:ext cx="944563" cy="2251075"/>
          </a:xfrm>
          <a:prstGeom prst="rect">
            <a:avLst/>
          </a:prstGeom>
          <a:solidFill>
            <a:srgbClr val="FDCE42"/>
          </a:solidFill>
          <a:ln w="11113">
            <a:solidFill>
              <a:srgbClr val="000000"/>
            </a:solidFill>
            <a:miter lim="800000"/>
            <a:headEnd/>
            <a:tailEnd/>
          </a:ln>
        </p:spPr>
        <p:txBody>
          <a:bodyPr/>
          <a:lstStyle/>
          <a:p>
            <a:endParaRPr lang="en-US"/>
          </a:p>
        </p:txBody>
      </p:sp>
      <p:sp>
        <p:nvSpPr>
          <p:cNvPr id="87" name="Rectangle 83"/>
          <p:cNvSpPr>
            <a:spLocks noChangeArrowheads="1"/>
          </p:cNvSpPr>
          <p:nvPr/>
        </p:nvSpPr>
        <p:spPr bwMode="auto">
          <a:xfrm>
            <a:off x="2957513" y="2933700"/>
            <a:ext cx="479425"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Product</a:t>
            </a:r>
            <a:endParaRPr lang="en-US" b="0"/>
          </a:p>
        </p:txBody>
      </p:sp>
      <p:sp>
        <p:nvSpPr>
          <p:cNvPr id="88" name="Rectangle 84"/>
          <p:cNvSpPr>
            <a:spLocks noChangeArrowheads="1"/>
          </p:cNvSpPr>
          <p:nvPr/>
        </p:nvSpPr>
        <p:spPr bwMode="auto">
          <a:xfrm>
            <a:off x="2957513" y="3079750"/>
            <a:ext cx="5397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Lifecycle</a:t>
            </a:r>
            <a:endParaRPr lang="en-US" b="0"/>
          </a:p>
        </p:txBody>
      </p:sp>
      <p:sp>
        <p:nvSpPr>
          <p:cNvPr id="89" name="Rectangle 85"/>
          <p:cNvSpPr>
            <a:spLocks noChangeArrowheads="1"/>
          </p:cNvSpPr>
          <p:nvPr/>
        </p:nvSpPr>
        <p:spPr bwMode="auto">
          <a:xfrm>
            <a:off x="2957513" y="3225800"/>
            <a:ext cx="77470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Management</a:t>
            </a:r>
            <a:endParaRPr lang="en-US" b="0"/>
          </a:p>
        </p:txBody>
      </p:sp>
      <p:sp>
        <p:nvSpPr>
          <p:cNvPr id="91" name="Rectangle 87"/>
          <p:cNvSpPr>
            <a:spLocks noChangeArrowheads="1"/>
          </p:cNvSpPr>
          <p:nvPr/>
        </p:nvSpPr>
        <p:spPr bwMode="auto">
          <a:xfrm>
            <a:off x="1839913" y="2854325"/>
            <a:ext cx="977900" cy="2251075"/>
          </a:xfrm>
          <a:prstGeom prst="rect">
            <a:avLst/>
          </a:prstGeom>
          <a:solidFill>
            <a:srgbClr val="0DFFFF"/>
          </a:solidFill>
          <a:ln w="11113">
            <a:solidFill>
              <a:srgbClr val="000000"/>
            </a:solidFill>
            <a:miter lim="800000"/>
            <a:headEnd/>
            <a:tailEnd/>
          </a:ln>
        </p:spPr>
        <p:txBody>
          <a:bodyPr/>
          <a:lstStyle/>
          <a:p>
            <a:endParaRPr lang="en-US"/>
          </a:p>
        </p:txBody>
      </p:sp>
      <p:sp>
        <p:nvSpPr>
          <p:cNvPr id="92" name="Rectangle 88"/>
          <p:cNvSpPr>
            <a:spLocks noChangeArrowheads="1"/>
          </p:cNvSpPr>
          <p:nvPr/>
        </p:nvSpPr>
        <p:spPr bwMode="auto">
          <a:xfrm>
            <a:off x="1944688" y="2933700"/>
            <a:ext cx="823913"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Infrastructure</a:t>
            </a:r>
            <a:endParaRPr lang="en-US" b="0"/>
          </a:p>
        </p:txBody>
      </p:sp>
      <p:sp>
        <p:nvSpPr>
          <p:cNvPr id="93" name="Rectangle 89"/>
          <p:cNvSpPr>
            <a:spLocks noChangeArrowheads="1"/>
          </p:cNvSpPr>
          <p:nvPr/>
        </p:nvSpPr>
        <p:spPr bwMode="auto">
          <a:xfrm>
            <a:off x="1944688" y="3079750"/>
            <a:ext cx="5397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Lifecycle</a:t>
            </a:r>
            <a:endParaRPr lang="en-US" b="0"/>
          </a:p>
        </p:txBody>
      </p:sp>
      <p:sp>
        <p:nvSpPr>
          <p:cNvPr id="94" name="Rectangle 90"/>
          <p:cNvSpPr>
            <a:spLocks noChangeArrowheads="1"/>
          </p:cNvSpPr>
          <p:nvPr/>
        </p:nvSpPr>
        <p:spPr bwMode="auto">
          <a:xfrm>
            <a:off x="1944688" y="3225800"/>
            <a:ext cx="77470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Management</a:t>
            </a:r>
            <a:endParaRPr lang="en-US" b="0"/>
          </a:p>
        </p:txBody>
      </p:sp>
      <p:sp>
        <p:nvSpPr>
          <p:cNvPr id="96" name="Rectangle 92"/>
          <p:cNvSpPr>
            <a:spLocks noChangeArrowheads="1"/>
          </p:cNvSpPr>
          <p:nvPr/>
        </p:nvSpPr>
        <p:spPr bwMode="auto">
          <a:xfrm>
            <a:off x="793750" y="2854325"/>
            <a:ext cx="977900" cy="2251075"/>
          </a:xfrm>
          <a:prstGeom prst="rect">
            <a:avLst/>
          </a:prstGeom>
          <a:solidFill>
            <a:srgbClr val="CACAFF"/>
          </a:solidFill>
          <a:ln w="11113">
            <a:solidFill>
              <a:srgbClr val="000000"/>
            </a:solidFill>
            <a:miter lim="800000"/>
            <a:headEnd/>
            <a:tailEnd/>
          </a:ln>
        </p:spPr>
        <p:txBody>
          <a:bodyPr/>
          <a:lstStyle/>
          <a:p>
            <a:endParaRPr lang="en-US"/>
          </a:p>
        </p:txBody>
      </p:sp>
      <p:sp>
        <p:nvSpPr>
          <p:cNvPr id="97" name="Rectangle 93"/>
          <p:cNvSpPr>
            <a:spLocks noChangeArrowheads="1"/>
          </p:cNvSpPr>
          <p:nvPr/>
        </p:nvSpPr>
        <p:spPr bwMode="auto">
          <a:xfrm>
            <a:off x="898525" y="2933700"/>
            <a:ext cx="633413" cy="152400"/>
          </a:xfrm>
          <a:prstGeom prst="rect">
            <a:avLst/>
          </a:prstGeom>
          <a:noFill/>
          <a:ln w="9525">
            <a:noFill/>
            <a:miter lim="800000"/>
            <a:headEnd/>
            <a:tailEnd/>
          </a:ln>
        </p:spPr>
        <p:txBody>
          <a:bodyPr wrap="none" lIns="0" tIns="0" rIns="0" bIns="0">
            <a:spAutoFit/>
          </a:bodyPr>
          <a:lstStyle/>
          <a:p>
            <a:r>
              <a:rPr lang="en-US" sz="1000">
                <a:solidFill>
                  <a:srgbClr val="400040"/>
                </a:solidFill>
                <a:latin typeface="Arial" charset="0"/>
              </a:rPr>
              <a:t>Strategy &amp;</a:t>
            </a:r>
            <a:endParaRPr lang="en-US"/>
          </a:p>
        </p:txBody>
      </p:sp>
      <p:sp>
        <p:nvSpPr>
          <p:cNvPr id="98" name="Rectangle 94"/>
          <p:cNvSpPr>
            <a:spLocks noChangeArrowheads="1"/>
          </p:cNvSpPr>
          <p:nvPr/>
        </p:nvSpPr>
        <p:spPr bwMode="auto">
          <a:xfrm>
            <a:off x="898525" y="3079750"/>
            <a:ext cx="473075" cy="152400"/>
          </a:xfrm>
          <a:prstGeom prst="rect">
            <a:avLst/>
          </a:prstGeom>
          <a:noFill/>
          <a:ln w="9525">
            <a:noFill/>
            <a:miter lim="800000"/>
            <a:headEnd/>
            <a:tailEnd/>
          </a:ln>
        </p:spPr>
        <p:txBody>
          <a:bodyPr wrap="none" lIns="0" tIns="0" rIns="0" bIns="0">
            <a:spAutoFit/>
          </a:bodyPr>
          <a:lstStyle/>
          <a:p>
            <a:r>
              <a:rPr lang="en-US" sz="1000">
                <a:solidFill>
                  <a:srgbClr val="400040"/>
                </a:solidFill>
                <a:latin typeface="Arial" charset="0"/>
              </a:rPr>
              <a:t>Commit</a:t>
            </a:r>
            <a:endParaRPr lang="en-US"/>
          </a:p>
        </p:txBody>
      </p:sp>
      <p:grpSp>
        <p:nvGrpSpPr>
          <p:cNvPr id="113" name="Group 146"/>
          <p:cNvGrpSpPr>
            <a:grpSpLocks/>
          </p:cNvGrpSpPr>
          <p:nvPr/>
        </p:nvGrpSpPr>
        <p:grpSpPr bwMode="auto">
          <a:xfrm>
            <a:off x="892175" y="1524000"/>
            <a:ext cx="7051675" cy="533400"/>
            <a:chOff x="576" y="430"/>
            <a:chExt cx="4442" cy="242"/>
          </a:xfrm>
        </p:grpSpPr>
        <p:sp>
          <p:nvSpPr>
            <p:cNvPr id="114" name="Oval 147"/>
            <p:cNvSpPr>
              <a:spLocks noChangeArrowheads="1"/>
            </p:cNvSpPr>
            <p:nvPr/>
          </p:nvSpPr>
          <p:spPr bwMode="auto">
            <a:xfrm>
              <a:off x="588" y="460"/>
              <a:ext cx="4430" cy="212"/>
            </a:xfrm>
            <a:prstGeom prst="ellipse">
              <a:avLst/>
            </a:prstGeom>
            <a:solidFill>
              <a:srgbClr val="808080"/>
            </a:solidFill>
            <a:ln w="9525">
              <a:noFill/>
              <a:round/>
              <a:headEnd/>
              <a:tailEnd/>
            </a:ln>
          </p:spPr>
          <p:txBody>
            <a:bodyPr/>
            <a:lstStyle/>
            <a:p>
              <a:endParaRPr lang="en-US"/>
            </a:p>
          </p:txBody>
        </p:sp>
        <p:sp>
          <p:nvSpPr>
            <p:cNvPr id="115" name="Oval 148"/>
            <p:cNvSpPr>
              <a:spLocks noChangeArrowheads="1"/>
            </p:cNvSpPr>
            <p:nvPr/>
          </p:nvSpPr>
          <p:spPr bwMode="auto">
            <a:xfrm>
              <a:off x="576" y="430"/>
              <a:ext cx="4430" cy="213"/>
            </a:xfrm>
            <a:prstGeom prst="ellipse">
              <a:avLst/>
            </a:prstGeom>
            <a:solidFill>
              <a:srgbClr val="FFFF80"/>
            </a:solidFill>
            <a:ln w="11113">
              <a:solidFill>
                <a:srgbClr val="000000"/>
              </a:solidFill>
              <a:round/>
              <a:headEnd/>
              <a:tailEnd/>
            </a:ln>
          </p:spPr>
          <p:txBody>
            <a:bodyPr/>
            <a:lstStyle/>
            <a:p>
              <a:endParaRPr lang="en-US"/>
            </a:p>
          </p:txBody>
        </p:sp>
        <p:sp>
          <p:nvSpPr>
            <p:cNvPr id="116" name="Rectangle 149"/>
            <p:cNvSpPr>
              <a:spLocks noChangeArrowheads="1"/>
            </p:cNvSpPr>
            <p:nvPr/>
          </p:nvSpPr>
          <p:spPr bwMode="auto">
            <a:xfrm>
              <a:off x="2475" y="470"/>
              <a:ext cx="597"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Customer</a:t>
              </a:r>
              <a:endParaRPr lang="en-US" sz="1600" b="0"/>
            </a:p>
          </p:txBody>
        </p:sp>
      </p:grpSp>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C2C2C2"/>
                </a:solidFill>
              </a:rPr>
              <a:t>What is Network Management?</a:t>
            </a:r>
          </a:p>
          <a:p>
            <a:r>
              <a:rPr lang="en-US" dirty="0" smtClean="0"/>
              <a:t>Why Network Management?</a:t>
            </a:r>
          </a:p>
          <a:p>
            <a:r>
              <a:rPr lang="en-US" dirty="0" smtClean="0">
                <a:solidFill>
                  <a:srgbClr val="C2C2C2"/>
                </a:solidFill>
              </a:rPr>
              <a:t>Who is Who in Network Management?</a:t>
            </a:r>
          </a:p>
          <a:p>
            <a:r>
              <a:rPr lang="en-US" dirty="0" smtClean="0">
                <a:solidFill>
                  <a:srgbClr val="C2C2C2"/>
                </a:solidFill>
              </a:rPr>
              <a:t>What is going in Real Network Management Systems?</a:t>
            </a:r>
          </a:p>
          <a:p>
            <a:r>
              <a:rPr lang="en-US" dirty="0" smtClean="0">
                <a:solidFill>
                  <a:srgbClr val="C2C2C2"/>
                </a:solidFill>
              </a:rPr>
              <a:t>Why is Network Management Challenging? </a:t>
            </a:r>
          </a:p>
          <a:p>
            <a:r>
              <a:rPr lang="en-US" dirty="0" smtClean="0">
                <a:solidFill>
                  <a:srgbClr val="C2C2C2"/>
                </a:solidFill>
              </a:rPr>
              <a:t>Network Management Evolution</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15</a:t>
            </a:fld>
            <a:endParaRPr lang="en-US" dirty="0"/>
          </a:p>
        </p:txBody>
      </p:sp>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Network Management?</a:t>
            </a:r>
            <a:endParaRPr lang="en-US" dirty="0"/>
          </a:p>
        </p:txBody>
      </p:sp>
      <p:sp>
        <p:nvSpPr>
          <p:cNvPr id="3" name="Content Placeholder 2"/>
          <p:cNvSpPr>
            <a:spLocks noGrp="1"/>
          </p:cNvSpPr>
          <p:nvPr>
            <p:ph idx="1"/>
          </p:nvPr>
        </p:nvSpPr>
        <p:spPr>
          <a:xfrm>
            <a:off x="304800" y="1143000"/>
            <a:ext cx="8839200" cy="5181600"/>
          </a:xfrm>
        </p:spPr>
        <p:txBody>
          <a:bodyPr/>
          <a:lstStyle/>
          <a:p>
            <a:r>
              <a:rPr lang="en-US" dirty="0" smtClean="0"/>
              <a:t>Computer/</a:t>
            </a:r>
            <a:r>
              <a:rPr lang="en-US" dirty="0" err="1" smtClean="0"/>
              <a:t>Teleco</a:t>
            </a:r>
            <a:r>
              <a:rPr lang="en-US" dirty="0" smtClean="0"/>
              <a:t> networking is a </a:t>
            </a:r>
            <a:r>
              <a:rPr lang="en-US" dirty="0" smtClean="0">
                <a:solidFill>
                  <a:srgbClr val="C00000"/>
                </a:solidFill>
              </a:rPr>
              <a:t>business</a:t>
            </a:r>
          </a:p>
          <a:p>
            <a:pPr lvl="1"/>
            <a:r>
              <a:rPr lang="en-US" dirty="0" smtClean="0"/>
              <a:t>Networks are built to make money</a:t>
            </a:r>
          </a:p>
          <a:p>
            <a:r>
              <a:rPr lang="en-US" dirty="0" smtClean="0"/>
              <a:t>Income (revenue) vs. TOC (Total Ownership Cost)</a:t>
            </a:r>
          </a:p>
          <a:p>
            <a:r>
              <a:rPr lang="en-US" dirty="0" smtClean="0"/>
              <a:t>Income</a:t>
            </a:r>
          </a:p>
          <a:p>
            <a:pPr lvl="1"/>
            <a:r>
              <a:rPr lang="en-US" dirty="0" smtClean="0"/>
              <a:t>Service provision for customers with desired QoS</a:t>
            </a:r>
            <a:endParaRPr lang="en-US" sz="3200" dirty="0" smtClean="0"/>
          </a:p>
          <a:p>
            <a:r>
              <a:rPr lang="en-US" dirty="0" smtClean="0"/>
              <a:t>TOC</a:t>
            </a:r>
          </a:p>
          <a:p>
            <a:pPr lvl="1"/>
            <a:r>
              <a:rPr lang="en-US" dirty="0" smtClean="0"/>
              <a:t>Cost to </a:t>
            </a:r>
            <a:r>
              <a:rPr lang="en-US" dirty="0" smtClean="0">
                <a:solidFill>
                  <a:srgbClr val="C00000"/>
                </a:solidFill>
              </a:rPr>
              <a:t>build</a:t>
            </a:r>
            <a:r>
              <a:rPr lang="en-US" dirty="0" smtClean="0"/>
              <a:t> up the network and its </a:t>
            </a:r>
            <a:r>
              <a:rPr lang="en-US" dirty="0" smtClean="0">
                <a:solidFill>
                  <a:srgbClr val="C00000"/>
                </a:solidFill>
              </a:rPr>
              <a:t>operation</a:t>
            </a:r>
            <a:r>
              <a:rPr lang="en-US" dirty="0" smtClean="0"/>
              <a:t> cost </a:t>
            </a:r>
          </a:p>
          <a:p>
            <a:endParaRPr lang="en-US" sz="2800" dirty="0" smtClean="0"/>
          </a:p>
          <a:p>
            <a:endParaRPr lang="en-US" sz="36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16</a:t>
            </a:fld>
            <a:endParaRPr lang="en-US" dirty="0"/>
          </a:p>
        </p:txBody>
      </p:sp>
    </p:spTree>
  </p:cSld>
  <p:clrMapOvr>
    <a:masterClrMapping/>
  </p:clrMapOvr>
  <p:transition>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Network Management? (cont’d)</a:t>
            </a:r>
            <a:endParaRPr lang="en-US" dirty="0"/>
          </a:p>
        </p:txBody>
      </p:sp>
      <p:sp>
        <p:nvSpPr>
          <p:cNvPr id="3" name="Content Placeholder 2"/>
          <p:cNvSpPr>
            <a:spLocks noGrp="1"/>
          </p:cNvSpPr>
          <p:nvPr>
            <p:ph idx="1"/>
          </p:nvPr>
        </p:nvSpPr>
        <p:spPr>
          <a:xfrm>
            <a:off x="304800" y="1143000"/>
            <a:ext cx="8839200" cy="5181600"/>
          </a:xfrm>
        </p:spPr>
        <p:txBody>
          <a:bodyPr/>
          <a:lstStyle/>
          <a:p>
            <a:r>
              <a:rPr lang="en-US" dirty="0" smtClean="0"/>
              <a:t>Cost (to provide the services)</a:t>
            </a:r>
          </a:p>
          <a:p>
            <a:pPr lvl="1"/>
            <a:r>
              <a:rPr lang="en-US" dirty="0" smtClean="0"/>
              <a:t>NM to maximize efficiency, thus minimizing cost</a:t>
            </a:r>
          </a:p>
          <a:p>
            <a:r>
              <a:rPr lang="en-US" dirty="0" smtClean="0"/>
              <a:t>Revenue (realized through the services)</a:t>
            </a:r>
          </a:p>
          <a:p>
            <a:pPr lvl="1"/>
            <a:r>
              <a:rPr lang="en-US" dirty="0" smtClean="0"/>
              <a:t>NM to ensure services are accounted for and delivered when and where they are needed</a:t>
            </a:r>
          </a:p>
          <a:p>
            <a:r>
              <a:rPr lang="en-US" dirty="0" smtClean="0"/>
              <a:t>Quality (of the delivered services)</a:t>
            </a:r>
          </a:p>
          <a:p>
            <a:pPr lvl="1"/>
            <a:r>
              <a:rPr lang="en-US" dirty="0" smtClean="0"/>
              <a:t>NM to maximize the inherent “value” of the managed network and services provided</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17</a:t>
            </a:fld>
            <a:endParaRPr lang="en-US" dirty="0"/>
          </a:p>
        </p:txBody>
      </p:sp>
    </p:spTree>
  </p:cSld>
  <p:clrMapOvr>
    <a:masterClrMapping/>
  </p:clrMapOvr>
  <p:transition>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NM: Cost</a:t>
            </a:r>
            <a:endParaRPr lang="en-US" dirty="0"/>
          </a:p>
        </p:txBody>
      </p:sp>
      <p:sp>
        <p:nvSpPr>
          <p:cNvPr id="3" name="Content Placeholder 2"/>
          <p:cNvSpPr>
            <a:spLocks noGrp="1"/>
          </p:cNvSpPr>
          <p:nvPr>
            <p:ph idx="1"/>
          </p:nvPr>
        </p:nvSpPr>
        <p:spPr/>
        <p:txBody>
          <a:bodyPr/>
          <a:lstStyle/>
          <a:p>
            <a:r>
              <a:rPr lang="en-US" sz="2800" dirty="0" smtClean="0"/>
              <a:t>CAPEX (Capital Expenses): Equipments, Software, License, Location, …</a:t>
            </a:r>
          </a:p>
          <a:p>
            <a:r>
              <a:rPr lang="en-US" sz="2800" dirty="0" smtClean="0"/>
              <a:t>OPEX (Operation Expenses) : People, electricity, maintenance, … </a:t>
            </a:r>
          </a:p>
          <a:p>
            <a:endParaRPr lang="en-US" sz="28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18</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838200" y="3095625"/>
            <a:ext cx="7477125" cy="3152775"/>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NM: Cost (cont’d)</a:t>
            </a:r>
            <a:endParaRPr lang="en-US" dirty="0"/>
          </a:p>
        </p:txBody>
      </p:sp>
      <p:sp>
        <p:nvSpPr>
          <p:cNvPr id="3" name="Content Placeholder 2"/>
          <p:cNvSpPr>
            <a:spLocks noGrp="1"/>
          </p:cNvSpPr>
          <p:nvPr>
            <p:ph idx="1"/>
          </p:nvPr>
        </p:nvSpPr>
        <p:spPr/>
        <p:txBody>
          <a:bodyPr/>
          <a:lstStyle/>
          <a:p>
            <a:r>
              <a:rPr lang="en-US" dirty="0" smtClean="0"/>
              <a:t>Important fact</a:t>
            </a:r>
          </a:p>
          <a:p>
            <a:pPr>
              <a:buNone/>
            </a:pPr>
            <a:r>
              <a:rPr lang="en-US" dirty="0" smtClean="0"/>
              <a:t>	</a:t>
            </a:r>
            <a:r>
              <a:rPr lang="en-US" sz="3000" i="1" dirty="0" smtClean="0"/>
              <a:t>While network equipment and NM software are expensive, but the cost is </a:t>
            </a:r>
            <a:r>
              <a:rPr lang="en-US" sz="3000" i="1" dirty="0" smtClean="0">
                <a:solidFill>
                  <a:srgbClr val="C00000"/>
                </a:solidFill>
              </a:rPr>
              <a:t>amortized</a:t>
            </a:r>
            <a:r>
              <a:rPr lang="en-US" sz="3000" i="1" dirty="0" smtClean="0"/>
              <a:t> over the lifetime of the network; hence,                 	             </a:t>
            </a:r>
            <a:r>
              <a:rPr lang="en-US" sz="3000" i="1" dirty="0" smtClean="0">
                <a:solidFill>
                  <a:srgbClr val="C00000"/>
                </a:solidFill>
              </a:rPr>
              <a:t>OPEX &gt;&gt; CAPEX</a:t>
            </a:r>
            <a:endParaRPr lang="en-US" sz="3000" i="1" dirty="0" smtClean="0"/>
          </a:p>
          <a:p>
            <a:r>
              <a:rPr lang="en-US" dirty="0" smtClean="0"/>
              <a:t>Attempt to decrease OPEX</a:t>
            </a:r>
          </a:p>
          <a:p>
            <a:pPr lvl="1"/>
            <a:r>
              <a:rPr lang="en-US" dirty="0" smtClean="0"/>
              <a:t>Even if it results in increasing in CAPEX	</a:t>
            </a:r>
          </a:p>
          <a:p>
            <a:r>
              <a:rPr lang="en-US" dirty="0" smtClean="0"/>
              <a:t>Efficient network management system can decrease OPEX significantly, e.g., …</a:t>
            </a: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19</a:t>
            </a:fld>
            <a:endParaRPr lang="en-US" dirty="0"/>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Network Management?</a:t>
            </a:r>
          </a:p>
          <a:p>
            <a:r>
              <a:rPr lang="en-US" dirty="0" smtClean="0"/>
              <a:t>Why Network Management?</a:t>
            </a:r>
          </a:p>
          <a:p>
            <a:r>
              <a:rPr lang="en-US" dirty="0" smtClean="0"/>
              <a:t>Who is Who in Network Management?</a:t>
            </a:r>
          </a:p>
          <a:p>
            <a:r>
              <a:rPr lang="en-US" dirty="0" smtClean="0"/>
              <a:t>What is going in Real Network Management Systems?</a:t>
            </a:r>
          </a:p>
          <a:p>
            <a:r>
              <a:rPr lang="en-US" dirty="0" smtClean="0"/>
              <a:t>Why is Network Management Challenging? </a:t>
            </a:r>
          </a:p>
          <a:p>
            <a:r>
              <a:rPr lang="en-US" dirty="0" smtClean="0"/>
              <a:t>Network Management Evolution</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a:t>
            </a:fld>
            <a:endParaRPr lang="en-US" dirty="0"/>
          </a:p>
        </p:txBody>
      </p:sp>
    </p:spTree>
  </p:cSld>
  <p:clrMapOvr>
    <a:masterClrMapping/>
  </p:clrMapOvr>
  <p:transition>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NM: Cost (cont’d)</a:t>
            </a:r>
            <a:endParaRPr lang="en-US" dirty="0"/>
          </a:p>
        </p:txBody>
      </p:sp>
      <p:sp>
        <p:nvSpPr>
          <p:cNvPr id="3" name="Content Placeholder 2"/>
          <p:cNvSpPr>
            <a:spLocks noGrp="1"/>
          </p:cNvSpPr>
          <p:nvPr>
            <p:ph idx="1"/>
          </p:nvPr>
        </p:nvSpPr>
        <p:spPr>
          <a:xfrm>
            <a:off x="304800" y="1066800"/>
            <a:ext cx="8382000" cy="5181600"/>
          </a:xfrm>
        </p:spPr>
        <p:txBody>
          <a:bodyPr/>
          <a:lstStyle/>
          <a:p>
            <a:r>
              <a:rPr lang="en-US" sz="2400" dirty="0" smtClean="0"/>
              <a:t>More efficient troubleshooting and diagnostics</a:t>
            </a:r>
          </a:p>
          <a:p>
            <a:pPr lvl="1"/>
            <a:r>
              <a:rPr lang="en-US" sz="2000" dirty="0" smtClean="0"/>
              <a:t>Free up operators from routine problems to focus on the hard stuff</a:t>
            </a:r>
          </a:p>
          <a:p>
            <a:pPr lvl="1"/>
            <a:r>
              <a:rPr lang="en-US" sz="2000" dirty="0" smtClean="0"/>
              <a:t>Reduce amount of expertise required</a:t>
            </a:r>
          </a:p>
          <a:p>
            <a:r>
              <a:rPr lang="en-US" sz="2400" dirty="0" smtClean="0"/>
              <a:t>Automation of service provisioning, workflows</a:t>
            </a:r>
          </a:p>
          <a:p>
            <a:pPr lvl="1"/>
            <a:r>
              <a:rPr lang="en-US" sz="2000" dirty="0" smtClean="0"/>
              <a:t>Less operator involvement</a:t>
            </a:r>
          </a:p>
          <a:p>
            <a:pPr lvl="1"/>
            <a:r>
              <a:rPr lang="en-US" sz="2000" dirty="0" smtClean="0"/>
              <a:t>Increased throughput</a:t>
            </a:r>
          </a:p>
          <a:p>
            <a:pPr lvl="1"/>
            <a:r>
              <a:rPr lang="en-US" sz="2000" dirty="0" smtClean="0"/>
              <a:t>Less prone to operator error</a:t>
            </a:r>
          </a:p>
          <a:p>
            <a:pPr lvl="2"/>
            <a:r>
              <a:rPr lang="en-US" sz="2000" dirty="0" smtClean="0"/>
              <a:t>&gt;50% of network &amp; service outages! (impacts cost and quality)</a:t>
            </a:r>
          </a:p>
          <a:p>
            <a:r>
              <a:rPr lang="en-US" sz="2400" dirty="0" smtClean="0"/>
              <a:t>Planning, bottleneck analysis</a:t>
            </a:r>
          </a:p>
          <a:p>
            <a:pPr lvl="1"/>
            <a:r>
              <a:rPr lang="en-US" sz="2000" dirty="0" smtClean="0"/>
              <a:t>Deploy resources where they are needed most</a:t>
            </a:r>
          </a:p>
          <a:p>
            <a:pPr lvl="1"/>
            <a:r>
              <a:rPr lang="en-US" sz="2000" dirty="0" smtClean="0"/>
              <a:t>Optimization of topologies</a:t>
            </a:r>
          </a:p>
          <a:p>
            <a:pPr lvl="1"/>
            <a:r>
              <a:rPr lang="en-US" sz="2000" dirty="0" smtClean="0"/>
              <a:t>Minimize investment needed for given network goals</a:t>
            </a:r>
          </a:p>
          <a:p>
            <a:r>
              <a:rPr lang="en-US" sz="2400" dirty="0" smtClean="0"/>
              <a:t>And more</a:t>
            </a:r>
            <a:endParaRPr lang="en-US" sz="24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20</a:t>
            </a:fld>
            <a:endParaRPr lang="en-US" dirty="0"/>
          </a:p>
        </p:txBody>
      </p:sp>
    </p:spTree>
  </p:cSld>
  <p:clrMapOvr>
    <a:masterClrMapping/>
  </p:clrMapOvr>
  <p:transition>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NM: Revenue</a:t>
            </a:r>
            <a:endParaRPr lang="en-US" dirty="0"/>
          </a:p>
        </p:txBody>
      </p:sp>
      <p:sp>
        <p:nvSpPr>
          <p:cNvPr id="3" name="Content Placeholder 2"/>
          <p:cNvSpPr>
            <a:spLocks noGrp="1"/>
          </p:cNvSpPr>
          <p:nvPr>
            <p:ph idx="1"/>
          </p:nvPr>
        </p:nvSpPr>
        <p:spPr>
          <a:xfrm>
            <a:off x="304800" y="1143000"/>
            <a:ext cx="8839200" cy="5181600"/>
          </a:xfrm>
        </p:spPr>
        <p:txBody>
          <a:bodyPr/>
          <a:lstStyle/>
          <a:p>
            <a:r>
              <a:rPr lang="en-US" sz="2800" dirty="0" smtClean="0"/>
              <a:t>Flexible billing and accounting systems</a:t>
            </a:r>
          </a:p>
          <a:p>
            <a:pPr lvl="1">
              <a:spcBef>
                <a:spcPts val="300"/>
              </a:spcBef>
            </a:pPr>
            <a:r>
              <a:rPr lang="en-US" sz="2400" dirty="0" smtClean="0"/>
              <a:t>Combine multiple services</a:t>
            </a:r>
          </a:p>
          <a:p>
            <a:r>
              <a:rPr lang="en-US" sz="2800" dirty="0" smtClean="0"/>
              <a:t>Automated provisioning systems</a:t>
            </a:r>
          </a:p>
          <a:p>
            <a:pPr lvl="1">
              <a:spcBef>
                <a:spcPts val="300"/>
              </a:spcBef>
            </a:pPr>
            <a:r>
              <a:rPr lang="en-US" sz="2400" dirty="0" smtClean="0"/>
              <a:t>Services on demand – “instant on”</a:t>
            </a:r>
          </a:p>
          <a:p>
            <a:r>
              <a:rPr lang="en-US" sz="2800" dirty="0" smtClean="0"/>
              <a:t>Customer views of services delivered</a:t>
            </a:r>
          </a:p>
          <a:p>
            <a:pPr lvl="1"/>
            <a:r>
              <a:rPr lang="en-US" sz="2400" dirty="0" smtClean="0"/>
              <a:t>Stats on calls made, bandwidth consumed, service levels</a:t>
            </a:r>
          </a:p>
          <a:p>
            <a:r>
              <a:rPr lang="en-US" sz="2800" dirty="0" smtClean="0"/>
              <a:t>Time until revenue</a:t>
            </a:r>
          </a:p>
          <a:p>
            <a:pPr lvl="1"/>
            <a:r>
              <a:rPr lang="en-US" sz="2400" dirty="0" smtClean="0"/>
              <a:t>Minimize time to service from time service is ordered</a:t>
            </a:r>
          </a:p>
          <a:p>
            <a:r>
              <a:rPr lang="en-US" sz="2800" dirty="0" smtClean="0"/>
              <a:t>And more </a:t>
            </a:r>
          </a:p>
          <a:p>
            <a:endParaRPr lang="en-US" dirty="0" smtClean="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21</a:t>
            </a:fld>
            <a:endParaRPr lang="en-US" dirty="0"/>
          </a:p>
        </p:txBody>
      </p:sp>
    </p:spTree>
  </p:cSld>
  <p:clrMapOvr>
    <a:masterClrMapping/>
  </p:clrMapOvr>
  <p:transition>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NM: Quality</a:t>
            </a:r>
            <a:endParaRPr lang="en-US" dirty="0"/>
          </a:p>
        </p:txBody>
      </p:sp>
      <p:sp>
        <p:nvSpPr>
          <p:cNvPr id="3" name="Content Placeholder 2"/>
          <p:cNvSpPr>
            <a:spLocks noGrp="1"/>
          </p:cNvSpPr>
          <p:nvPr>
            <p:ph idx="1"/>
          </p:nvPr>
        </p:nvSpPr>
        <p:spPr>
          <a:xfrm>
            <a:off x="304800" y="1143000"/>
            <a:ext cx="8839200" cy="5181600"/>
          </a:xfrm>
        </p:spPr>
        <p:txBody>
          <a:bodyPr/>
          <a:lstStyle/>
          <a:p>
            <a:r>
              <a:rPr lang="en-US" sz="3000" dirty="0" smtClean="0"/>
              <a:t>Central term in networking: QoS</a:t>
            </a:r>
          </a:p>
          <a:p>
            <a:pPr lvl="1"/>
            <a:r>
              <a:rPr lang="en-US" sz="2600" dirty="0" smtClean="0"/>
              <a:t>QoS = managed unfairness (to satisfy service level objectives)</a:t>
            </a:r>
          </a:p>
          <a:p>
            <a:pPr lvl="2"/>
            <a:r>
              <a:rPr lang="en-US" sz="2300" dirty="0" smtClean="0"/>
              <a:t>In management, QoS is also referred to as “service level”</a:t>
            </a:r>
          </a:p>
          <a:p>
            <a:pPr lvl="1"/>
            <a:r>
              <a:rPr lang="en-US" sz="2600" dirty="0" smtClean="0"/>
              <a:t>Examples of quality</a:t>
            </a:r>
          </a:p>
          <a:p>
            <a:pPr lvl="2"/>
            <a:r>
              <a:rPr lang="en-US" sz="2400" dirty="0" smtClean="0"/>
              <a:t>Availability of service, Service response time,  Delay, jitter, echo, clipping, Video quality, …</a:t>
            </a:r>
          </a:p>
          <a:p>
            <a:r>
              <a:rPr lang="en-US" sz="3000" dirty="0" smtClean="0"/>
              <a:t>While network must be designed for QoS requirements, network operation management is also greatly influence QoS </a:t>
            </a:r>
          </a:p>
          <a:p>
            <a:pPr lvl="1"/>
            <a:endParaRPr lang="en-US" sz="24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22</a:t>
            </a:fld>
            <a:endParaRPr lang="en-US" dirty="0"/>
          </a:p>
        </p:txBody>
      </p:sp>
    </p:spTree>
  </p:cSld>
  <p:clrMapOvr>
    <a:masterClrMapping/>
  </p:clrMapOvr>
  <p:transition>
    <p:strip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NM: Quality (cont’d)</a:t>
            </a:r>
            <a:endParaRPr lang="en-US" dirty="0"/>
          </a:p>
        </p:txBody>
      </p:sp>
      <p:sp>
        <p:nvSpPr>
          <p:cNvPr id="3" name="Content Placeholder 2"/>
          <p:cNvSpPr>
            <a:spLocks noGrp="1"/>
          </p:cNvSpPr>
          <p:nvPr>
            <p:ph idx="1"/>
          </p:nvPr>
        </p:nvSpPr>
        <p:spPr>
          <a:xfrm>
            <a:off x="304800" y="1066800"/>
            <a:ext cx="8839200" cy="5181600"/>
          </a:xfrm>
        </p:spPr>
        <p:txBody>
          <a:bodyPr/>
          <a:lstStyle/>
          <a:p>
            <a:r>
              <a:rPr lang="en-US" sz="2800" dirty="0" smtClean="0"/>
              <a:t>Automated provisioning</a:t>
            </a:r>
          </a:p>
          <a:p>
            <a:pPr lvl="1"/>
            <a:r>
              <a:rPr lang="en-US" sz="2400" dirty="0" smtClean="0"/>
              <a:t>More efficient provisioning (less order-to-service time)</a:t>
            </a:r>
          </a:p>
          <a:p>
            <a:pPr lvl="1"/>
            <a:r>
              <a:rPr lang="en-US" sz="2400" dirty="0" smtClean="0"/>
              <a:t>Avoid </a:t>
            </a:r>
            <a:r>
              <a:rPr lang="en-US" sz="2400" dirty="0" err="1" smtClean="0"/>
              <a:t>misconfiguration</a:t>
            </a:r>
            <a:r>
              <a:rPr lang="en-US" sz="2400" dirty="0" smtClean="0"/>
              <a:t> through end-to-end provisioning</a:t>
            </a:r>
          </a:p>
          <a:p>
            <a:r>
              <a:rPr lang="en-US" sz="2800" dirty="0" smtClean="0"/>
              <a:t>Provision network for certain quality</a:t>
            </a:r>
          </a:p>
          <a:p>
            <a:pPr lvl="1"/>
            <a:r>
              <a:rPr lang="en-US" sz="2400" dirty="0" smtClean="0"/>
              <a:t>Proper dimensioning, Tested service configurations, Policies for traffic shaping, connection admission control</a:t>
            </a:r>
          </a:p>
          <a:p>
            <a:r>
              <a:rPr lang="en-US" sz="2800" dirty="0" smtClean="0"/>
              <a:t>Help identify, diagnose, fix problems (reactive)</a:t>
            </a:r>
          </a:p>
          <a:p>
            <a:pPr lvl="1"/>
            <a:r>
              <a:rPr lang="en-US" sz="2400" dirty="0" smtClean="0"/>
              <a:t>Alarm correlation, faster problem is resolved, minimizing the time of outages, try not to wait until customer complains</a:t>
            </a: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23</a:t>
            </a:fld>
            <a:endParaRPr lang="en-US" dirty="0"/>
          </a:p>
        </p:txBody>
      </p:sp>
    </p:spTree>
  </p:cSld>
  <p:clrMapOvr>
    <a:masterClrMapping/>
  </p:clrMapOvr>
  <p:transition>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C2C2C2"/>
                </a:solidFill>
              </a:rPr>
              <a:t>What is Network Management?</a:t>
            </a:r>
          </a:p>
          <a:p>
            <a:r>
              <a:rPr lang="en-US" dirty="0" smtClean="0">
                <a:solidFill>
                  <a:srgbClr val="C2C2C2"/>
                </a:solidFill>
              </a:rPr>
              <a:t>Why Network Management?</a:t>
            </a:r>
          </a:p>
          <a:p>
            <a:r>
              <a:rPr lang="en-US" dirty="0" smtClean="0"/>
              <a:t>Who is Who in Network Management?</a:t>
            </a:r>
          </a:p>
          <a:p>
            <a:r>
              <a:rPr lang="en-US" dirty="0" smtClean="0">
                <a:solidFill>
                  <a:srgbClr val="C2C2C2"/>
                </a:solidFill>
              </a:rPr>
              <a:t>What is going in Real Network Management Systems?</a:t>
            </a:r>
          </a:p>
          <a:p>
            <a:r>
              <a:rPr lang="en-US" dirty="0" smtClean="0">
                <a:solidFill>
                  <a:srgbClr val="C2C2C2"/>
                </a:solidFill>
              </a:rPr>
              <a:t>Why is Network Management Challenging? </a:t>
            </a:r>
          </a:p>
          <a:p>
            <a:r>
              <a:rPr lang="en-US" dirty="0" smtClean="0">
                <a:solidFill>
                  <a:srgbClr val="C2C2C2"/>
                </a:solidFill>
              </a:rPr>
              <a:t>Network Management Evolution</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24</a:t>
            </a:fld>
            <a:endParaRPr lang="en-US" dirty="0"/>
          </a:p>
        </p:txBody>
      </p:sp>
    </p:spTree>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Management: The Players </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25</a:t>
            </a:fld>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909638" y="1733550"/>
            <a:ext cx="7324725" cy="3905250"/>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Provider Interest in NM</a:t>
            </a:r>
            <a:endParaRPr lang="en-US" dirty="0"/>
          </a:p>
        </p:txBody>
      </p:sp>
      <p:sp>
        <p:nvSpPr>
          <p:cNvPr id="3" name="Content Placeholder 2"/>
          <p:cNvSpPr>
            <a:spLocks noGrp="1"/>
          </p:cNvSpPr>
          <p:nvPr>
            <p:ph idx="1"/>
          </p:nvPr>
        </p:nvSpPr>
        <p:spPr>
          <a:xfrm>
            <a:off x="304800" y="1143000"/>
            <a:ext cx="8839200" cy="5181600"/>
          </a:xfrm>
        </p:spPr>
        <p:txBody>
          <a:bodyPr/>
          <a:lstStyle/>
          <a:p>
            <a:r>
              <a:rPr lang="en-US" dirty="0" smtClean="0"/>
              <a:t>Service providers sell communication services</a:t>
            </a:r>
          </a:p>
          <a:p>
            <a:pPr lvl="1"/>
            <a:r>
              <a:rPr lang="en-US" dirty="0" smtClean="0"/>
              <a:t>Many market segments: Long Distance versus Local Exchange Carriers, voice, data, video, …</a:t>
            </a:r>
          </a:p>
          <a:p>
            <a:r>
              <a:rPr lang="en-US" dirty="0" smtClean="0"/>
              <a:t>Whereas differentiation in services</a:t>
            </a:r>
          </a:p>
          <a:p>
            <a:pPr lvl="1"/>
            <a:r>
              <a:rPr lang="en-US" dirty="0" smtClean="0"/>
              <a:t>All running networks is their core business</a:t>
            </a:r>
          </a:p>
          <a:p>
            <a:pPr lvl="1"/>
            <a:r>
              <a:rPr lang="en-US" dirty="0" smtClean="0"/>
              <a:t>However, many companies offering same services </a:t>
            </a:r>
          </a:p>
          <a:p>
            <a:pPr lvl="2"/>
            <a:r>
              <a:rPr lang="en-US" dirty="0" smtClean="0"/>
              <a:t>Compare airlines: same air planes, airports, “function”</a:t>
            </a:r>
          </a:p>
          <a:p>
            <a:r>
              <a:rPr lang="en-US" dirty="0" smtClean="0"/>
              <a:t>Major differentiation: Quality (SLA)</a:t>
            </a: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26</a:t>
            </a:fld>
            <a:endParaRPr lang="en-US" dirty="0"/>
          </a:p>
        </p:txBody>
      </p:sp>
    </p:spTree>
  </p:cSld>
  <p:clrMapOvr>
    <a:masterClrMapping/>
  </p:clrMapOvr>
  <p:transition>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Service Provider Interest in NM (cont’d)</a:t>
            </a:r>
            <a:endParaRPr lang="en-US" sz="3600" dirty="0"/>
          </a:p>
        </p:txBody>
      </p:sp>
      <p:sp>
        <p:nvSpPr>
          <p:cNvPr id="3" name="Content Placeholder 2"/>
          <p:cNvSpPr>
            <a:spLocks noGrp="1"/>
          </p:cNvSpPr>
          <p:nvPr>
            <p:ph idx="1"/>
          </p:nvPr>
        </p:nvSpPr>
        <p:spPr/>
        <p:txBody>
          <a:bodyPr/>
          <a:lstStyle/>
          <a:p>
            <a:r>
              <a:rPr lang="en-US" dirty="0" smtClean="0"/>
              <a:t>Management-related differentiation</a:t>
            </a:r>
          </a:p>
          <a:p>
            <a:pPr lvl="1"/>
            <a:r>
              <a:rPr lang="en-US" dirty="0" smtClean="0"/>
              <a:t>Turning up new services the fastest</a:t>
            </a:r>
          </a:p>
          <a:p>
            <a:pPr lvl="1"/>
            <a:r>
              <a:rPr lang="en-US" dirty="0" smtClean="0"/>
              <a:t>Running the network at lowest cost</a:t>
            </a:r>
          </a:p>
          <a:p>
            <a:pPr lvl="1"/>
            <a:r>
              <a:rPr lang="en-US" dirty="0" smtClean="0"/>
              <a:t>Fixing problems the most efficiently, or avoid them altogether</a:t>
            </a:r>
          </a:p>
          <a:p>
            <a:pPr lvl="1"/>
            <a:r>
              <a:rPr lang="en-US" dirty="0" smtClean="0"/>
              <a:t>Ability to give service level guarantees, and keep them</a:t>
            </a:r>
          </a:p>
          <a:p>
            <a:pPr lvl="1"/>
            <a:r>
              <a:rPr lang="en-US" dirty="0" smtClean="0"/>
              <a:t>Best customer service</a:t>
            </a:r>
          </a:p>
          <a:p>
            <a:pPr lvl="1"/>
            <a:r>
              <a:rPr lang="en-US" dirty="0" smtClean="0"/>
              <a:t>Who squeezes the most out of network investment</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27</a:t>
            </a:fld>
            <a:endParaRPr lang="en-US" dirty="0"/>
          </a:p>
        </p:txBody>
      </p:sp>
    </p:spTree>
  </p:cSld>
  <p:clrMapOvr>
    <a:masterClrMapping/>
  </p:clrMapOvr>
  <p:transition>
    <p:strip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Interest in NM</a:t>
            </a:r>
            <a:endParaRPr lang="en-US" dirty="0"/>
          </a:p>
        </p:txBody>
      </p:sp>
      <p:sp>
        <p:nvSpPr>
          <p:cNvPr id="3" name="Content Placeholder 2"/>
          <p:cNvSpPr>
            <a:spLocks noGrp="1"/>
          </p:cNvSpPr>
          <p:nvPr>
            <p:ph idx="1"/>
          </p:nvPr>
        </p:nvSpPr>
        <p:spPr>
          <a:xfrm>
            <a:off x="304800" y="1143000"/>
            <a:ext cx="8839200" cy="5181600"/>
          </a:xfrm>
        </p:spPr>
        <p:txBody>
          <a:bodyPr/>
          <a:lstStyle/>
          <a:p>
            <a:r>
              <a:rPr lang="en-US" dirty="0" smtClean="0"/>
              <a:t>Enterprise networks are different from service provider networks:</a:t>
            </a:r>
          </a:p>
          <a:p>
            <a:r>
              <a:rPr lang="en-US" dirty="0" smtClean="0"/>
              <a:t>Running networks is not the core business</a:t>
            </a:r>
          </a:p>
          <a:p>
            <a:pPr lvl="1"/>
            <a:r>
              <a:rPr lang="en-US" dirty="0" smtClean="0"/>
              <a:t>Communication services for enterprise operation</a:t>
            </a:r>
          </a:p>
          <a:p>
            <a:pPr lvl="1"/>
            <a:r>
              <a:rPr lang="en-US" dirty="0" smtClean="0"/>
              <a:t>IT departments are cost centers</a:t>
            </a:r>
          </a:p>
          <a:p>
            <a:r>
              <a:rPr lang="en-US" dirty="0" smtClean="0">
                <a:sym typeface="Wingdings" pitchFamily="2" charset="2"/>
              </a:rPr>
              <a:t>The network has only one customer &amp; the customer has not any alternative options</a:t>
            </a:r>
          </a:p>
          <a:p>
            <a:pPr lvl="1"/>
            <a:r>
              <a:rPr lang="en-US" dirty="0" smtClean="0">
                <a:sym typeface="Wingdings" pitchFamily="2" charset="2"/>
              </a:rPr>
              <a:t>The network is not the primary competitive differentiator</a:t>
            </a:r>
          </a:p>
          <a:p>
            <a:endParaRPr lang="en-US" dirty="0" smtClean="0">
              <a:sym typeface="Wingdings" pitchFamily="2" charset="2"/>
            </a:endParaRPr>
          </a:p>
          <a:p>
            <a:pPr lvl="1"/>
            <a:endParaRPr lang="en-US" dirty="0" smtClean="0"/>
          </a:p>
          <a:p>
            <a:pPr lvl="2"/>
            <a:endParaRPr lang="en-US" sz="3000" dirty="0" smtClean="0"/>
          </a:p>
          <a:p>
            <a:pPr lvl="2"/>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28</a:t>
            </a:fld>
            <a:endParaRPr lang="en-US" dirty="0"/>
          </a:p>
        </p:txBody>
      </p:sp>
    </p:spTree>
  </p:cSld>
  <p:clrMapOvr>
    <a:masterClrMapping/>
  </p:clrMapOvr>
  <p:transition>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Interest in NM (cont’d)</a:t>
            </a:r>
            <a:endParaRPr lang="en-US" dirty="0"/>
          </a:p>
        </p:txBody>
      </p:sp>
      <p:sp>
        <p:nvSpPr>
          <p:cNvPr id="3" name="Content Placeholder 2"/>
          <p:cNvSpPr>
            <a:spLocks noGrp="1"/>
          </p:cNvSpPr>
          <p:nvPr>
            <p:ph idx="1"/>
          </p:nvPr>
        </p:nvSpPr>
        <p:spPr>
          <a:xfrm>
            <a:off x="304800" y="1143000"/>
            <a:ext cx="8610600" cy="5181600"/>
          </a:xfrm>
        </p:spPr>
        <p:txBody>
          <a:bodyPr/>
          <a:lstStyle/>
          <a:p>
            <a:pPr marL="342900" lvl="2" indent="-342900">
              <a:spcBef>
                <a:spcPct val="50000"/>
              </a:spcBef>
              <a:buClr>
                <a:srgbClr val="003399"/>
              </a:buClr>
              <a:buSzTx/>
            </a:pPr>
            <a:r>
              <a:rPr lang="en-US" sz="2800" dirty="0" smtClean="0"/>
              <a:t>Since the network is cost, efficient management </a:t>
            </a:r>
            <a:r>
              <a:rPr lang="en-US" sz="2800" dirty="0" smtClean="0">
                <a:sym typeface="Wingdings" pitchFamily="2" charset="2"/>
              </a:rPr>
              <a:t> minimizing operation costs. </a:t>
            </a:r>
            <a:r>
              <a:rPr lang="en-US" sz="2400" dirty="0" smtClean="0"/>
              <a:t>E.g., </a:t>
            </a:r>
          </a:p>
          <a:p>
            <a:pPr lvl="2"/>
            <a:r>
              <a:rPr lang="en-US" sz="2400" dirty="0" smtClean="0"/>
              <a:t>Ability to tie in suppliers, partners, customers</a:t>
            </a:r>
          </a:p>
          <a:p>
            <a:pPr lvl="2"/>
            <a:r>
              <a:rPr lang="en-US" sz="2400" dirty="0" smtClean="0"/>
              <a:t>Ability to quickly integrate a new acquisition</a:t>
            </a:r>
          </a:p>
          <a:p>
            <a:pPr lvl="2"/>
            <a:r>
              <a:rPr lang="en-US" sz="2400" dirty="0" smtClean="0"/>
              <a:t>Imagine one hour outage…</a:t>
            </a:r>
          </a:p>
          <a:p>
            <a:pPr lvl="3"/>
            <a:r>
              <a:rPr lang="en-US" sz="2400" dirty="0" smtClean="0"/>
              <a:t>at a financial brokerage, at a car manufacturer, …</a:t>
            </a:r>
          </a:p>
          <a:p>
            <a:r>
              <a:rPr lang="en-US" sz="2800" dirty="0" smtClean="0"/>
              <a:t>Since network management does not directly determine revenue of enterprise </a:t>
            </a:r>
            <a:r>
              <a:rPr lang="en-US" sz="2800" dirty="0" smtClean="0">
                <a:sym typeface="Wingdings" pitchFamily="2" charset="2"/>
              </a:rPr>
              <a:t> less investment on NM systems</a:t>
            </a:r>
            <a:endParaRPr lang="en-US" sz="2800" dirty="0" smtClean="0"/>
          </a:p>
          <a:p>
            <a:r>
              <a:rPr lang="en-US" sz="2800" dirty="0" smtClean="0"/>
              <a:t>It’s not just the network, it’s also Data Centers, applications, and systems</a:t>
            </a:r>
            <a:endParaRPr lang="en-US" sz="28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29</a:t>
            </a:fld>
            <a:endParaRPr lang="en-US" dirty="0"/>
          </a:p>
        </p:txBody>
      </p:sp>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Network Management?</a:t>
            </a:r>
          </a:p>
          <a:p>
            <a:r>
              <a:rPr lang="en-US" dirty="0" smtClean="0">
                <a:solidFill>
                  <a:srgbClr val="C2C2C2"/>
                </a:solidFill>
              </a:rPr>
              <a:t>Why Network Management?</a:t>
            </a:r>
          </a:p>
          <a:p>
            <a:r>
              <a:rPr lang="en-US" dirty="0" smtClean="0">
                <a:solidFill>
                  <a:srgbClr val="C2C2C2"/>
                </a:solidFill>
              </a:rPr>
              <a:t>Who is Who in Network Management?</a:t>
            </a:r>
          </a:p>
          <a:p>
            <a:r>
              <a:rPr lang="en-US" dirty="0" smtClean="0">
                <a:solidFill>
                  <a:srgbClr val="C2C2C2"/>
                </a:solidFill>
              </a:rPr>
              <a:t>What is going in Real Network Management Systems?</a:t>
            </a:r>
          </a:p>
          <a:p>
            <a:r>
              <a:rPr lang="en-US" dirty="0" smtClean="0">
                <a:solidFill>
                  <a:srgbClr val="C2C2C2"/>
                </a:solidFill>
              </a:rPr>
              <a:t>Why is Network Management Challenging? </a:t>
            </a:r>
          </a:p>
          <a:p>
            <a:r>
              <a:rPr lang="en-US" dirty="0" smtClean="0">
                <a:solidFill>
                  <a:srgbClr val="C2C2C2"/>
                </a:solidFill>
              </a:rPr>
              <a:t>Network Management Evolution</a:t>
            </a:r>
          </a:p>
          <a:p>
            <a:endParaRPr lang="en-US" dirty="0">
              <a:solidFill>
                <a:srgbClr val="C2C2C2"/>
              </a:solidFill>
            </a:endParaRP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a:t>
            </a:fld>
            <a:endParaRPr lang="en-US" dirty="0"/>
          </a:p>
        </p:txBody>
      </p:sp>
    </p:spTree>
  </p:cSld>
  <p:clrMapOvr>
    <a:masterClrMapping/>
  </p:clrMapOvr>
  <p:transition>
    <p:strip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Users</a:t>
            </a:r>
            <a:endParaRPr lang="en-US" dirty="0"/>
          </a:p>
        </p:txBody>
      </p:sp>
      <p:sp>
        <p:nvSpPr>
          <p:cNvPr id="3" name="Content Placeholder 2"/>
          <p:cNvSpPr>
            <a:spLocks noGrp="1"/>
          </p:cNvSpPr>
          <p:nvPr>
            <p:ph idx="1"/>
          </p:nvPr>
        </p:nvSpPr>
        <p:spPr/>
        <p:txBody>
          <a:bodyPr/>
          <a:lstStyle/>
          <a:p>
            <a:r>
              <a:rPr lang="en-US" dirty="0" smtClean="0"/>
              <a:t>Customers of communication services</a:t>
            </a:r>
          </a:p>
          <a:p>
            <a:r>
              <a:rPr lang="en-US" dirty="0" smtClean="0"/>
              <a:t>Not interested in management unless part of the service (“self service”)</a:t>
            </a:r>
          </a:p>
          <a:p>
            <a:pPr lvl="1"/>
            <a:r>
              <a:rPr lang="en-US" dirty="0" smtClean="0"/>
              <a:t>Customer care system</a:t>
            </a:r>
          </a:p>
          <a:p>
            <a:pPr lvl="1"/>
            <a:r>
              <a:rPr lang="en-US" dirty="0" smtClean="0"/>
              <a:t>Trouble ticketing system </a:t>
            </a:r>
          </a:p>
          <a:p>
            <a:pPr lvl="1"/>
            <a:r>
              <a:rPr lang="en-US" dirty="0" smtClean="0"/>
              <a:t>Service on demand</a:t>
            </a:r>
          </a:p>
          <a:p>
            <a:pPr lvl="1"/>
            <a:r>
              <a:rPr lang="en-US" dirty="0" smtClean="0"/>
              <a:t>One bill</a:t>
            </a:r>
          </a:p>
          <a:p>
            <a:pPr lvl="1"/>
            <a:r>
              <a:rPr lang="en-US" dirty="0" smtClean="0"/>
              <a:t>Service statistics online</a:t>
            </a:r>
          </a:p>
          <a:p>
            <a:pPr lvl="1"/>
            <a:r>
              <a:rPr lang="en-US" dirty="0" smtClean="0"/>
              <a:t>Set up usage policies for kids</a:t>
            </a: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30</a:t>
            </a:fld>
            <a:endParaRPr lang="en-US" dirty="0"/>
          </a:p>
        </p:txBody>
      </p:sp>
    </p:spTree>
  </p:cSld>
  <p:clrMapOvr>
    <a:masterClrMapping/>
  </p:clrMapOvr>
  <p:transition>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Users </a:t>
            </a:r>
            <a:endParaRPr lang="en-US" dirty="0"/>
          </a:p>
        </p:txBody>
      </p:sp>
      <p:sp>
        <p:nvSpPr>
          <p:cNvPr id="3" name="Content Placeholder 2"/>
          <p:cNvSpPr>
            <a:spLocks noGrp="1"/>
          </p:cNvSpPr>
          <p:nvPr>
            <p:ph idx="1"/>
          </p:nvPr>
        </p:nvSpPr>
        <p:spPr/>
        <p:txBody>
          <a:bodyPr/>
          <a:lstStyle/>
          <a:p>
            <a:r>
              <a:rPr lang="en-US" dirty="0" smtClean="0"/>
              <a:t>Network managers</a:t>
            </a:r>
          </a:p>
          <a:p>
            <a:pPr lvl="1"/>
            <a:r>
              <a:rPr lang="en-US" dirty="0" smtClean="0"/>
              <a:t>Many roles, for example</a:t>
            </a:r>
          </a:p>
          <a:p>
            <a:pPr lvl="2"/>
            <a:r>
              <a:rPr lang="en-US" dirty="0" smtClean="0"/>
              <a:t>Network administrators</a:t>
            </a:r>
          </a:p>
          <a:p>
            <a:pPr lvl="2"/>
            <a:r>
              <a:rPr lang="en-US" dirty="0" smtClean="0"/>
              <a:t>Craft Technicians</a:t>
            </a:r>
          </a:p>
          <a:p>
            <a:pPr lvl="2"/>
            <a:r>
              <a:rPr lang="en-US" dirty="0" smtClean="0"/>
              <a:t>Device administrators</a:t>
            </a:r>
          </a:p>
          <a:p>
            <a:pPr lvl="2"/>
            <a:r>
              <a:rPr lang="en-US" dirty="0" smtClean="0"/>
              <a:t>Help desk operators</a:t>
            </a:r>
          </a:p>
          <a:p>
            <a:pPr lvl="2"/>
            <a:r>
              <a:rPr lang="en-US" dirty="0" smtClean="0"/>
              <a:t>Network planners</a:t>
            </a:r>
          </a:p>
          <a:p>
            <a:r>
              <a:rPr lang="en-US" dirty="0" smtClean="0"/>
              <a:t> Network management systems, software, interfaces to </a:t>
            </a:r>
            <a:r>
              <a:rPr lang="en-US" dirty="0" smtClean="0">
                <a:solidFill>
                  <a:srgbClr val="C00000"/>
                </a:solidFill>
              </a:rPr>
              <a:t>support and help</a:t>
            </a:r>
            <a:r>
              <a:rPr lang="en-US" dirty="0" smtClean="0"/>
              <a:t> them be effective</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31</a:t>
            </a:fld>
            <a:endParaRPr lang="en-US" dirty="0"/>
          </a:p>
        </p:txBody>
      </p:sp>
    </p:spTree>
  </p:cSld>
  <p:clrMapOvr>
    <a:masterClrMapping/>
  </p:clrMapOvr>
  <p:transition>
    <p:strip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Vendors Interest in NM</a:t>
            </a:r>
            <a:endParaRPr lang="en-US" dirty="0"/>
          </a:p>
        </p:txBody>
      </p:sp>
      <p:sp>
        <p:nvSpPr>
          <p:cNvPr id="3" name="Content Placeholder 2"/>
          <p:cNvSpPr>
            <a:spLocks noGrp="1"/>
          </p:cNvSpPr>
          <p:nvPr>
            <p:ph idx="1"/>
          </p:nvPr>
        </p:nvSpPr>
        <p:spPr>
          <a:xfrm>
            <a:off x="304800" y="1143000"/>
            <a:ext cx="8839200" cy="5181600"/>
          </a:xfrm>
        </p:spPr>
        <p:txBody>
          <a:bodyPr/>
          <a:lstStyle/>
          <a:p>
            <a:r>
              <a:rPr lang="en-US" sz="2800" dirty="0" smtClean="0"/>
              <a:t>Make a business out of selling networking and data center equipment</a:t>
            </a:r>
          </a:p>
          <a:p>
            <a:pPr lvl="1"/>
            <a:r>
              <a:rPr lang="en-US" sz="2400" dirty="0" smtClean="0"/>
              <a:t>Not management systems (application software)</a:t>
            </a:r>
          </a:p>
          <a:p>
            <a:r>
              <a:rPr lang="en-US" sz="2800" dirty="0" smtClean="0">
                <a:solidFill>
                  <a:srgbClr val="C00000"/>
                </a:solidFill>
              </a:rPr>
              <a:t>Manageability</a:t>
            </a:r>
            <a:r>
              <a:rPr lang="en-US" sz="2800" dirty="0" smtClean="0"/>
              <a:t>: Ease with which a vendor’s equipment can be managed</a:t>
            </a:r>
          </a:p>
          <a:p>
            <a:pPr lvl="1"/>
            <a:r>
              <a:rPr lang="en-US" sz="2400" dirty="0" smtClean="0"/>
              <a:t>Support by standard management tools</a:t>
            </a:r>
          </a:p>
          <a:p>
            <a:pPr lvl="1"/>
            <a:r>
              <a:rPr lang="en-US" sz="2400" dirty="0" smtClean="0"/>
              <a:t>Time &amp; effort to integrated with custom operations support infrastructure</a:t>
            </a:r>
          </a:p>
          <a:p>
            <a:pPr lvl="1"/>
            <a:r>
              <a:rPr lang="en-US" sz="2400" dirty="0" smtClean="0"/>
              <a:t>Availability of expertise, qualified personnel</a:t>
            </a:r>
          </a:p>
          <a:p>
            <a:pPr lvl="1"/>
            <a:r>
              <a:rPr lang="en-US" sz="2400" dirty="0" smtClean="0"/>
              <a:t>Required training cost, dependency on support contracts</a:t>
            </a:r>
          </a:p>
          <a:p>
            <a:pPr lvl="1"/>
            <a:r>
              <a:rPr lang="en-US" sz="2400" dirty="0" smtClean="0"/>
              <a:t>Proneness to operational errors</a:t>
            </a: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32</a:t>
            </a:fld>
            <a:endParaRPr lang="en-US" dirty="0"/>
          </a:p>
        </p:txBody>
      </p:sp>
    </p:spTree>
  </p:cSld>
  <p:clrMapOvr>
    <a:masterClrMapping/>
  </p:clrMapOvr>
  <p:transition>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Vendors Interest in NM</a:t>
            </a:r>
            <a:endParaRPr lang="en-US" dirty="0"/>
          </a:p>
        </p:txBody>
      </p:sp>
      <p:sp>
        <p:nvSpPr>
          <p:cNvPr id="3" name="Content Placeholder 2"/>
          <p:cNvSpPr>
            <a:spLocks noGrp="1"/>
          </p:cNvSpPr>
          <p:nvPr>
            <p:ph idx="1"/>
          </p:nvPr>
        </p:nvSpPr>
        <p:spPr>
          <a:xfrm>
            <a:off x="304800" y="1143000"/>
            <a:ext cx="8839200" cy="5181600"/>
          </a:xfrm>
        </p:spPr>
        <p:txBody>
          <a:bodyPr/>
          <a:lstStyle/>
          <a:p>
            <a:r>
              <a:rPr lang="en-US" dirty="0" smtClean="0"/>
              <a:t>Shift in perception</a:t>
            </a:r>
          </a:p>
          <a:p>
            <a:pPr lvl="1"/>
            <a:r>
              <a:rPr lang="en-US" dirty="0" smtClean="0"/>
              <a:t>Past: network management a necessary </a:t>
            </a:r>
            <a:r>
              <a:rPr lang="en-US" dirty="0" smtClean="0">
                <a:solidFill>
                  <a:srgbClr val="C00000"/>
                </a:solidFill>
              </a:rPr>
              <a:t>evil</a:t>
            </a:r>
          </a:p>
          <a:p>
            <a:pPr lvl="1"/>
            <a:r>
              <a:rPr lang="en-US" dirty="0" smtClean="0"/>
              <a:t>Present: network management </a:t>
            </a:r>
            <a:r>
              <a:rPr lang="en-US" dirty="0" smtClean="0">
                <a:solidFill>
                  <a:srgbClr val="C00000"/>
                </a:solidFill>
              </a:rPr>
              <a:t>competitive differentiator</a:t>
            </a:r>
          </a:p>
          <a:p>
            <a:r>
              <a:rPr lang="en-US" dirty="0" smtClean="0"/>
              <a:t>Relevance to the equipment vendor</a:t>
            </a:r>
          </a:p>
          <a:p>
            <a:pPr lvl="1"/>
            <a:r>
              <a:rPr lang="en-US" dirty="0" smtClean="0"/>
              <a:t>Lower cost of network ownership</a:t>
            </a:r>
          </a:p>
          <a:p>
            <a:pPr lvl="1"/>
            <a:r>
              <a:rPr lang="en-US" dirty="0" smtClean="0"/>
              <a:t>Build brand value: other products work similar to ones already deployed</a:t>
            </a: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33</a:t>
            </a:fld>
            <a:endParaRPr lang="en-US" dirty="0"/>
          </a:p>
        </p:txBody>
      </p:sp>
    </p:spTree>
  </p:cSld>
  <p:clrMapOvr>
    <a:masterClrMapping/>
  </p:clrMapOvr>
  <p:transition>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Vendors Interest in NM</a:t>
            </a:r>
            <a:endParaRPr lang="en-US" dirty="0"/>
          </a:p>
        </p:txBody>
      </p:sp>
      <p:sp>
        <p:nvSpPr>
          <p:cNvPr id="3" name="Content Placeholder 2"/>
          <p:cNvSpPr>
            <a:spLocks noGrp="1"/>
          </p:cNvSpPr>
          <p:nvPr>
            <p:ph idx="1"/>
          </p:nvPr>
        </p:nvSpPr>
        <p:spPr/>
        <p:txBody>
          <a:bodyPr/>
          <a:lstStyle/>
          <a:p>
            <a:r>
              <a:rPr lang="en-US" sz="2000" dirty="0" smtClean="0"/>
              <a:t>If vendor B’s equipment is less costly to manage than vendor A’s…</a:t>
            </a:r>
            <a:endParaRPr lang="en-US" sz="20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34</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381000" y="1676400"/>
            <a:ext cx="7957916" cy="4572000"/>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 Application Vendors</a:t>
            </a:r>
            <a:endParaRPr lang="en-US" dirty="0"/>
          </a:p>
        </p:txBody>
      </p:sp>
      <p:sp>
        <p:nvSpPr>
          <p:cNvPr id="3" name="Content Placeholder 2"/>
          <p:cNvSpPr>
            <a:spLocks noGrp="1"/>
          </p:cNvSpPr>
          <p:nvPr>
            <p:ph idx="1"/>
          </p:nvPr>
        </p:nvSpPr>
        <p:spPr/>
        <p:txBody>
          <a:bodyPr/>
          <a:lstStyle/>
          <a:p>
            <a:r>
              <a:rPr lang="en-US" sz="2800" dirty="0" smtClean="0"/>
              <a:t>Make a </a:t>
            </a:r>
            <a:r>
              <a:rPr lang="en-US" sz="2800" dirty="0" smtClean="0">
                <a:solidFill>
                  <a:srgbClr val="C00000"/>
                </a:solidFill>
              </a:rPr>
              <a:t>business</a:t>
            </a:r>
            <a:r>
              <a:rPr lang="en-US" sz="2800" dirty="0" smtClean="0"/>
              <a:t> out of developing, selling, servicing network management applications</a:t>
            </a:r>
          </a:p>
          <a:p>
            <a:pPr lvl="1"/>
            <a:r>
              <a:rPr lang="en-US" sz="2400" dirty="0" smtClean="0"/>
              <a:t>Fill the gaps that equipment vendors leave open</a:t>
            </a:r>
          </a:p>
          <a:p>
            <a:pPr lvl="2"/>
            <a:r>
              <a:rPr lang="en-US" sz="2200" dirty="0" smtClean="0"/>
              <a:t>Multi-vendor support</a:t>
            </a:r>
          </a:p>
          <a:p>
            <a:pPr lvl="2"/>
            <a:r>
              <a:rPr lang="en-US" sz="2200" dirty="0" smtClean="0"/>
              <a:t>Complete end-to-end NM instead of device management </a:t>
            </a:r>
          </a:p>
          <a:p>
            <a:pPr lvl="2"/>
            <a:r>
              <a:rPr lang="en-US" sz="2200" dirty="0" smtClean="0"/>
              <a:t>Management functionalities instead of managing devices, e.g., work flow, customer care, …</a:t>
            </a:r>
          </a:p>
          <a:p>
            <a:r>
              <a:rPr lang="en-US" sz="2800" dirty="0" smtClean="0"/>
              <a:t>Competitive features</a:t>
            </a:r>
          </a:p>
          <a:p>
            <a:pPr lvl="1"/>
            <a:r>
              <a:rPr lang="en-US" sz="2400" dirty="0" smtClean="0"/>
              <a:t>Multi-vendor support</a:t>
            </a:r>
          </a:p>
          <a:p>
            <a:pPr lvl="1"/>
            <a:r>
              <a:rPr lang="en-US" sz="2400" dirty="0" smtClean="0"/>
              <a:t>Customizable</a:t>
            </a:r>
          </a:p>
          <a:p>
            <a:pPr lvl="1"/>
            <a:r>
              <a:rPr lang="en-US" sz="2400" dirty="0" smtClean="0"/>
              <a:t>High-end management functionalities</a:t>
            </a:r>
          </a:p>
          <a:p>
            <a:pPr lvl="1"/>
            <a:r>
              <a:rPr lang="en-US" sz="2400" dirty="0" smtClean="0"/>
              <a:t>Easy to use and integrate </a:t>
            </a: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35</a:t>
            </a:fld>
            <a:endParaRPr lang="en-US"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checkerboard(across)">
                                      <p:cBhvr>
                                        <p:cTn id="10" dur="500"/>
                                        <p:tgtEl>
                                          <p:spTgt spid="3">
                                            <p:txEl>
                                              <p:pRg st="6" end="6"/>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checkerboard(across)">
                                      <p:cBhvr>
                                        <p:cTn id="13" dur="500"/>
                                        <p:tgtEl>
                                          <p:spTgt spid="3">
                                            <p:txEl>
                                              <p:pRg st="7" end="7"/>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checkerboard(across)">
                                      <p:cBhvr>
                                        <p:cTn id="16" dur="500"/>
                                        <p:tgtEl>
                                          <p:spTgt spid="3">
                                            <p:txEl>
                                              <p:pRg st="8" end="8"/>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checkerboard(across)">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Integrators</a:t>
            </a:r>
            <a:endParaRPr lang="en-US" dirty="0"/>
          </a:p>
        </p:txBody>
      </p:sp>
      <p:sp>
        <p:nvSpPr>
          <p:cNvPr id="3" name="Content Placeholder 2"/>
          <p:cNvSpPr>
            <a:spLocks noGrp="1"/>
          </p:cNvSpPr>
          <p:nvPr>
            <p:ph idx="1"/>
          </p:nvPr>
        </p:nvSpPr>
        <p:spPr/>
        <p:txBody>
          <a:bodyPr/>
          <a:lstStyle/>
          <a:p>
            <a:r>
              <a:rPr lang="en-US" sz="2400" dirty="0" smtClean="0"/>
              <a:t>Make a business out of network management</a:t>
            </a:r>
          </a:p>
          <a:p>
            <a:pPr lvl="1"/>
            <a:r>
              <a:rPr lang="en-US" sz="2000" dirty="0" smtClean="0"/>
              <a:t>How when NM Application providers  develop  the tools</a:t>
            </a:r>
          </a:p>
          <a:p>
            <a:pPr lvl="1"/>
            <a:r>
              <a:rPr lang="en-US" sz="2000" dirty="0" smtClean="0"/>
              <a:t>Because of, in real world</a:t>
            </a:r>
          </a:p>
          <a:p>
            <a:pPr lvl="1" algn="ctr">
              <a:buNone/>
            </a:pPr>
            <a:r>
              <a:rPr lang="en-US" sz="2000" i="1" dirty="0" smtClean="0"/>
              <a:t>No one tool or application can do every management tasks</a:t>
            </a:r>
          </a:p>
          <a:p>
            <a:pPr lvl="1"/>
            <a:r>
              <a:rPr lang="en-US" sz="2000" dirty="0" smtClean="0">
                <a:sym typeface="Wingdings" pitchFamily="2" charset="2"/>
              </a:rPr>
              <a:t> Multiple applications for different purposes </a:t>
            </a:r>
          </a:p>
          <a:p>
            <a:r>
              <a:rPr lang="en-US" sz="2400" dirty="0" smtClean="0">
                <a:sym typeface="Wingdings" pitchFamily="2" charset="2"/>
              </a:rPr>
              <a:t>These applications manage the same network (from different aspects); hence, should be integrated, because </a:t>
            </a:r>
          </a:p>
          <a:p>
            <a:pPr lvl="1"/>
            <a:r>
              <a:rPr lang="en-US" sz="2000" dirty="0" smtClean="0">
                <a:sym typeface="Wingdings" pitchFamily="2" charset="2"/>
              </a:rPr>
              <a:t>Work on the same databases</a:t>
            </a:r>
          </a:p>
          <a:p>
            <a:pPr lvl="1"/>
            <a:r>
              <a:rPr lang="en-US" sz="2000" dirty="0" smtClean="0">
                <a:sym typeface="Wingdings" pitchFamily="2" charset="2"/>
              </a:rPr>
              <a:t>Used in the same workflow procedure</a:t>
            </a:r>
          </a:p>
          <a:p>
            <a:r>
              <a:rPr lang="en-US" sz="2400" dirty="0" smtClean="0">
                <a:sym typeface="Wingdings" pitchFamily="2" charset="2"/>
              </a:rPr>
              <a:t>While there are many management standard protocols and interfaces, in real world</a:t>
            </a:r>
          </a:p>
          <a:p>
            <a:pPr lvl="1"/>
            <a:r>
              <a:rPr lang="en-US" sz="2000" dirty="0" smtClean="0">
                <a:sym typeface="Wingdings" pitchFamily="2" charset="2"/>
              </a:rPr>
              <a:t>Applications don’t work together as easy as it seems</a:t>
            </a:r>
          </a:p>
          <a:p>
            <a:pPr lvl="1"/>
            <a:r>
              <a:rPr lang="en-US" sz="2000" dirty="0" smtClean="0">
                <a:sym typeface="Wingdings" pitchFamily="2" charset="2"/>
              </a:rPr>
              <a:t>NM users need more integrated functionalities</a:t>
            </a:r>
            <a:endParaRPr lang="en-US" sz="20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36</a:t>
            </a:fld>
            <a:endParaRPr lang="en-US" dirty="0"/>
          </a:p>
        </p:txBody>
      </p:sp>
    </p:spTree>
  </p:cSld>
  <p:clrMapOvr>
    <a:masterClrMapping/>
  </p:clrMapOvr>
  <p:transition>
    <p:strip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Integrators</a:t>
            </a:r>
            <a:endParaRPr lang="en-US" dirty="0"/>
          </a:p>
        </p:txBody>
      </p:sp>
      <p:sp>
        <p:nvSpPr>
          <p:cNvPr id="3" name="Content Placeholder 2"/>
          <p:cNvSpPr>
            <a:spLocks noGrp="1"/>
          </p:cNvSpPr>
          <p:nvPr>
            <p:ph idx="1"/>
          </p:nvPr>
        </p:nvSpPr>
        <p:spPr>
          <a:xfrm>
            <a:off x="304800" y="1143000"/>
            <a:ext cx="8991600" cy="5181600"/>
          </a:xfrm>
        </p:spPr>
        <p:txBody>
          <a:bodyPr/>
          <a:lstStyle/>
          <a:p>
            <a:r>
              <a:rPr lang="en-US" sz="2800" dirty="0" smtClean="0"/>
              <a:t>Fill the niche between COTS (Commercial of-the-shelf) and custom development by network providers</a:t>
            </a:r>
          </a:p>
          <a:p>
            <a:pPr lvl="1"/>
            <a:r>
              <a:rPr lang="en-US" sz="2400" dirty="0" smtClean="0"/>
              <a:t>Specific operations support infrastructure</a:t>
            </a:r>
          </a:p>
          <a:p>
            <a:pPr lvl="2"/>
            <a:r>
              <a:rPr lang="en-US" sz="2400" dirty="0" smtClean="0"/>
              <a:t>Management applications to integrate</a:t>
            </a:r>
          </a:p>
          <a:p>
            <a:pPr lvl="2"/>
            <a:r>
              <a:rPr lang="en-US" sz="2400" dirty="0" smtClean="0"/>
              <a:t>Operational context to integrate: enterprise information systems, ordering, b2b, …</a:t>
            </a:r>
          </a:p>
          <a:p>
            <a:pPr lvl="1"/>
            <a:r>
              <a:rPr lang="en-US" sz="2400" dirty="0" smtClean="0"/>
              <a:t>Develop software wrappers, protocol converter/gateways, API customization, …</a:t>
            </a:r>
          </a:p>
          <a:p>
            <a:r>
              <a:rPr lang="en-US" sz="2800" dirty="0" smtClean="0"/>
              <a:t>Make a business out of management requirements that are specific only to particular management users</a:t>
            </a: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37</a:t>
            </a:fld>
            <a:endParaRPr lang="en-US" dirty="0"/>
          </a:p>
        </p:txBody>
      </p:sp>
    </p:spTree>
  </p:cSld>
  <p:clrMapOvr>
    <a:masterClrMapping/>
  </p:clrMapOvr>
  <p:transition>
    <p:strip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Altogether</a:t>
            </a:r>
            <a:endParaRPr lang="en-US" dirty="0"/>
          </a:p>
        </p:txBody>
      </p:sp>
      <p:sp>
        <p:nvSpPr>
          <p:cNvPr id="3" name="Content Placeholder 2"/>
          <p:cNvSpPr>
            <a:spLocks noGrp="1"/>
          </p:cNvSpPr>
          <p:nvPr>
            <p:ph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38</a:t>
            </a:fld>
            <a:endParaRPr lang="en-US" dirty="0"/>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59" name="Object 3"/>
          <p:cNvGraphicFramePr>
            <a:graphicFrameLocks noChangeAspect="1"/>
          </p:cNvGraphicFramePr>
          <p:nvPr/>
        </p:nvGraphicFramePr>
        <p:xfrm>
          <a:off x="1752600" y="1219199"/>
          <a:ext cx="5638800" cy="5079395"/>
        </p:xfrm>
        <a:graphic>
          <a:graphicData uri="http://schemas.openxmlformats.org/presentationml/2006/ole">
            <mc:AlternateContent xmlns:mc="http://schemas.openxmlformats.org/markup-compatibility/2006">
              <mc:Choice xmlns:v="urn:schemas-microsoft-com:vml" Requires="v">
                <p:oleObj spid="_x0000_s19461" name="Visio" r:id="rId3" imgW="4798695" imgH="4323715" progId="">
                  <p:embed/>
                </p:oleObj>
              </mc:Choice>
              <mc:Fallback>
                <p:oleObj name="Visio" r:id="rId3" imgW="4798695" imgH="4323715"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219199"/>
                        <a:ext cx="5638800" cy="50793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trip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Altogether</a:t>
            </a:r>
            <a:endParaRPr lang="en-US" dirty="0"/>
          </a:p>
        </p:txBody>
      </p:sp>
      <p:sp>
        <p:nvSpPr>
          <p:cNvPr id="3" name="Content Placeholder 2"/>
          <p:cNvSpPr>
            <a:spLocks noGrp="1"/>
          </p:cNvSpPr>
          <p:nvPr>
            <p:ph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39</a:t>
            </a:fld>
            <a:endParaRPr lang="en-US" dirty="0"/>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59" name="Object 3"/>
          <p:cNvGraphicFramePr>
            <a:graphicFrameLocks noChangeAspect="1"/>
          </p:cNvGraphicFramePr>
          <p:nvPr/>
        </p:nvGraphicFramePr>
        <p:xfrm>
          <a:off x="1752600" y="1219199"/>
          <a:ext cx="5638800" cy="5079395"/>
        </p:xfrm>
        <a:graphic>
          <a:graphicData uri="http://schemas.openxmlformats.org/presentationml/2006/ole">
            <mc:AlternateContent xmlns:mc="http://schemas.openxmlformats.org/markup-compatibility/2006">
              <mc:Choice xmlns:v="urn:schemas-microsoft-com:vml" Requires="v">
                <p:oleObj spid="_x0000_s72708" name="Visio" r:id="rId3" imgW="4798695" imgH="4323715" progId="">
                  <p:embed/>
                </p:oleObj>
              </mc:Choice>
              <mc:Fallback>
                <p:oleObj name="Visio" r:id="rId3" imgW="4798695" imgH="432371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219199"/>
                        <a:ext cx="5638800" cy="50793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Networks</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4</a:t>
            </a:fld>
            <a:endParaRPr lang="en-US" dirty="0"/>
          </a:p>
        </p:txBody>
      </p:sp>
      <p:sp>
        <p:nvSpPr>
          <p:cNvPr id="5" name="Oval 1026"/>
          <p:cNvSpPr>
            <a:spLocks noChangeArrowheads="1"/>
          </p:cNvSpPr>
          <p:nvPr/>
        </p:nvSpPr>
        <p:spPr bwMode="auto">
          <a:xfrm>
            <a:off x="406401" y="2590800"/>
            <a:ext cx="8280400" cy="1662113"/>
          </a:xfrm>
          <a:prstGeom prst="ellipse">
            <a:avLst/>
          </a:prstGeom>
          <a:solidFill>
            <a:srgbClr val="FFFFFF"/>
          </a:solidFill>
          <a:ln w="2857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6" name="Oval 1027"/>
          <p:cNvSpPr>
            <a:spLocks noChangeArrowheads="1"/>
          </p:cNvSpPr>
          <p:nvPr/>
        </p:nvSpPr>
        <p:spPr bwMode="auto">
          <a:xfrm>
            <a:off x="681038" y="3317875"/>
            <a:ext cx="1046162" cy="515938"/>
          </a:xfrm>
          <a:prstGeom prst="ellipse">
            <a:avLst/>
          </a:prstGeom>
          <a:solidFill>
            <a:srgbClr val="FF66CC"/>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Fast</a:t>
            </a:r>
          </a:p>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Ethernet</a:t>
            </a:r>
          </a:p>
        </p:txBody>
      </p:sp>
      <p:sp>
        <p:nvSpPr>
          <p:cNvPr id="7" name="Oval 1028"/>
          <p:cNvSpPr>
            <a:spLocks noChangeArrowheads="1"/>
          </p:cNvSpPr>
          <p:nvPr/>
        </p:nvSpPr>
        <p:spPr bwMode="auto">
          <a:xfrm>
            <a:off x="4335463" y="3733800"/>
            <a:ext cx="858837" cy="454025"/>
          </a:xfrm>
          <a:prstGeom prst="ellipse">
            <a:avLst/>
          </a:prstGeom>
          <a:solidFill>
            <a:srgbClr val="CCECFF"/>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B-ISDN</a:t>
            </a:r>
          </a:p>
        </p:txBody>
      </p:sp>
      <p:sp>
        <p:nvSpPr>
          <p:cNvPr id="8" name="Oval 1029"/>
          <p:cNvSpPr>
            <a:spLocks noChangeArrowheads="1"/>
          </p:cNvSpPr>
          <p:nvPr/>
        </p:nvSpPr>
        <p:spPr bwMode="auto">
          <a:xfrm>
            <a:off x="3625850" y="2789238"/>
            <a:ext cx="1403350" cy="604837"/>
          </a:xfrm>
          <a:prstGeom prst="ellipse">
            <a:avLst/>
          </a:prstGeom>
          <a:solidFill>
            <a:srgbClr val="FFFF66"/>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ATM</a:t>
            </a:r>
          </a:p>
        </p:txBody>
      </p:sp>
      <p:sp>
        <p:nvSpPr>
          <p:cNvPr id="9" name="Oval 1030"/>
          <p:cNvSpPr>
            <a:spLocks noChangeArrowheads="1"/>
          </p:cNvSpPr>
          <p:nvPr/>
        </p:nvSpPr>
        <p:spPr bwMode="auto">
          <a:xfrm>
            <a:off x="5194300" y="2667000"/>
            <a:ext cx="882650" cy="428625"/>
          </a:xfrm>
          <a:prstGeom prst="ellipse">
            <a:avLst/>
          </a:prstGeom>
          <a:solidFill>
            <a:srgbClr val="CCFFFF"/>
          </a:solidFill>
          <a:ln w="12700">
            <a:solidFill>
              <a:srgbClr val="CCCCFF"/>
            </a:solidFill>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SDH</a:t>
            </a:r>
            <a:endParaRPr kumimoji="1" lang="en-US" altLang="ko-KR" sz="1400" b="1"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0" name="Line 1031"/>
          <p:cNvSpPr>
            <a:spLocks noChangeShapeType="1"/>
          </p:cNvSpPr>
          <p:nvPr/>
        </p:nvSpPr>
        <p:spPr bwMode="auto">
          <a:xfrm>
            <a:off x="4418013" y="3400425"/>
            <a:ext cx="198437" cy="333375"/>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1" name="Oval 1032"/>
          <p:cNvSpPr>
            <a:spLocks noChangeArrowheads="1"/>
          </p:cNvSpPr>
          <p:nvPr/>
        </p:nvSpPr>
        <p:spPr bwMode="auto">
          <a:xfrm>
            <a:off x="7670800" y="3317875"/>
            <a:ext cx="842963" cy="415925"/>
          </a:xfrm>
          <a:prstGeom prst="ellipse">
            <a:avLst/>
          </a:prstGeom>
          <a:solidFill>
            <a:srgbClr val="CCCCFF"/>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PSTN</a:t>
            </a:r>
          </a:p>
        </p:txBody>
      </p:sp>
      <p:sp>
        <p:nvSpPr>
          <p:cNvPr id="12" name="Line 1033"/>
          <p:cNvSpPr>
            <a:spLocks noChangeShapeType="1"/>
          </p:cNvSpPr>
          <p:nvPr/>
        </p:nvSpPr>
        <p:spPr bwMode="auto">
          <a:xfrm flipV="1">
            <a:off x="7258050" y="3276600"/>
            <a:ext cx="204788" cy="7620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3" name="Line 1034"/>
          <p:cNvSpPr>
            <a:spLocks noChangeShapeType="1"/>
          </p:cNvSpPr>
          <p:nvPr/>
        </p:nvSpPr>
        <p:spPr bwMode="auto">
          <a:xfrm>
            <a:off x="6022975" y="3840163"/>
            <a:ext cx="327025" cy="46037"/>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4" name="Line 1035"/>
          <p:cNvSpPr>
            <a:spLocks noChangeShapeType="1"/>
          </p:cNvSpPr>
          <p:nvPr/>
        </p:nvSpPr>
        <p:spPr bwMode="auto">
          <a:xfrm flipH="1">
            <a:off x="3873500" y="3962400"/>
            <a:ext cx="495300" cy="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5" name="Line 1036"/>
          <p:cNvSpPr>
            <a:spLocks noChangeShapeType="1"/>
          </p:cNvSpPr>
          <p:nvPr/>
        </p:nvSpPr>
        <p:spPr bwMode="auto">
          <a:xfrm>
            <a:off x="2552700" y="3962400"/>
            <a:ext cx="247650" cy="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6" name="Line 1037"/>
          <p:cNvSpPr>
            <a:spLocks noChangeShapeType="1"/>
          </p:cNvSpPr>
          <p:nvPr/>
        </p:nvSpPr>
        <p:spPr bwMode="auto">
          <a:xfrm>
            <a:off x="5854700" y="3048000"/>
            <a:ext cx="596900" cy="217488"/>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7" name="Line 1038"/>
          <p:cNvSpPr>
            <a:spLocks noChangeShapeType="1"/>
          </p:cNvSpPr>
          <p:nvPr/>
        </p:nvSpPr>
        <p:spPr bwMode="auto">
          <a:xfrm>
            <a:off x="6019800" y="2767013"/>
            <a:ext cx="247650" cy="128587"/>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8" name="Rectangle 1039"/>
          <p:cNvSpPr>
            <a:spLocks noChangeArrowheads="1"/>
          </p:cNvSpPr>
          <p:nvPr/>
        </p:nvSpPr>
        <p:spPr bwMode="auto">
          <a:xfrm>
            <a:off x="736600" y="4343400"/>
            <a:ext cx="2125663" cy="336550"/>
          </a:xfrm>
          <a:prstGeom prst="rect">
            <a:avLst/>
          </a:prstGeom>
          <a:noFill/>
          <a:ln w="9525">
            <a:noFill/>
            <a:miter lim="800000"/>
            <a:headEnd/>
            <a:tailEnd/>
          </a:ln>
          <a:effectLst/>
        </p:spPr>
        <p:txBody>
          <a:bodyPr wrap="none" lIns="92075" tIns="46038" rIns="92075" bIns="46038">
            <a:spAutoFit/>
          </a:bodyPr>
          <a:lstStyle/>
          <a:p>
            <a:pPr eaLnBrk="0" hangingPunct="0"/>
            <a:r>
              <a:rPr kumimoji="1" lang="en-US" altLang="ko-KR" sz="1600" b="1" dirty="0" smtClean="0">
                <a:solidFill>
                  <a:srgbClr val="000000"/>
                </a:solidFill>
                <a:latin typeface="Times New Roman" pitchFamily="18" charset="0"/>
                <a:cs typeface="+mn-cs"/>
              </a:rPr>
              <a:t>Computer Networks</a:t>
            </a:r>
          </a:p>
        </p:txBody>
      </p:sp>
      <p:sp>
        <p:nvSpPr>
          <p:cNvPr id="19" name="Rectangle 1040"/>
          <p:cNvSpPr>
            <a:spLocks noChangeArrowheads="1"/>
          </p:cNvSpPr>
          <p:nvPr/>
        </p:nvSpPr>
        <p:spPr bwMode="auto">
          <a:xfrm>
            <a:off x="6845300" y="4419600"/>
            <a:ext cx="1955800" cy="336550"/>
          </a:xfrm>
          <a:prstGeom prst="rect">
            <a:avLst/>
          </a:prstGeom>
          <a:noFill/>
          <a:ln w="9525">
            <a:noFill/>
            <a:miter lim="800000"/>
            <a:headEnd/>
            <a:tailEnd/>
          </a:ln>
          <a:effectLst/>
        </p:spPr>
        <p:txBody>
          <a:bodyPr wrap="none" lIns="92075" tIns="46038" rIns="92075" bIns="46038">
            <a:spAutoFit/>
          </a:bodyPr>
          <a:lstStyle/>
          <a:p>
            <a:pPr eaLnBrk="0" hangingPunct="0"/>
            <a:r>
              <a:rPr kumimoji="1" lang="en-US" altLang="ko-KR" sz="1600" b="1" dirty="0" smtClean="0">
                <a:solidFill>
                  <a:srgbClr val="000000"/>
                </a:solidFill>
                <a:latin typeface="Times New Roman" pitchFamily="18" charset="0"/>
                <a:cs typeface="+mn-cs"/>
              </a:rPr>
              <a:t>Telecom Networks</a:t>
            </a:r>
          </a:p>
        </p:txBody>
      </p:sp>
      <p:sp>
        <p:nvSpPr>
          <p:cNvPr id="20" name="Oval 1042"/>
          <p:cNvSpPr>
            <a:spLocks noChangeArrowheads="1"/>
          </p:cNvSpPr>
          <p:nvPr/>
        </p:nvSpPr>
        <p:spPr bwMode="auto">
          <a:xfrm>
            <a:off x="6267450" y="3657600"/>
            <a:ext cx="908050" cy="415925"/>
          </a:xfrm>
          <a:prstGeom prst="ellipse">
            <a:avLst/>
          </a:prstGeom>
          <a:solidFill>
            <a:srgbClr val="FFCCCC"/>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ISDN</a:t>
            </a:r>
          </a:p>
        </p:txBody>
      </p:sp>
      <p:sp>
        <p:nvSpPr>
          <p:cNvPr id="21" name="Line 1043"/>
          <p:cNvSpPr>
            <a:spLocks noChangeShapeType="1"/>
          </p:cNvSpPr>
          <p:nvPr/>
        </p:nvSpPr>
        <p:spPr bwMode="auto">
          <a:xfrm flipV="1">
            <a:off x="7092950" y="3581400"/>
            <a:ext cx="577850" cy="15240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22" name="Oval 1044"/>
          <p:cNvSpPr>
            <a:spLocks noChangeArrowheads="1"/>
          </p:cNvSpPr>
          <p:nvPr/>
        </p:nvSpPr>
        <p:spPr bwMode="auto">
          <a:xfrm>
            <a:off x="1479550" y="2895600"/>
            <a:ext cx="1046163" cy="515938"/>
          </a:xfrm>
          <a:prstGeom prst="ellipse">
            <a:avLst/>
          </a:prstGeom>
          <a:solidFill>
            <a:srgbClr val="FFCCFF"/>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Token</a:t>
            </a:r>
          </a:p>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Ring</a:t>
            </a:r>
          </a:p>
        </p:txBody>
      </p:sp>
      <p:sp>
        <p:nvSpPr>
          <p:cNvPr id="23" name="Oval 1045"/>
          <p:cNvSpPr>
            <a:spLocks noChangeArrowheads="1"/>
          </p:cNvSpPr>
          <p:nvPr/>
        </p:nvSpPr>
        <p:spPr bwMode="auto">
          <a:xfrm>
            <a:off x="1727200" y="3505200"/>
            <a:ext cx="1046163" cy="515938"/>
          </a:xfrm>
          <a:prstGeom prst="ellipse">
            <a:avLst/>
          </a:prstGeom>
          <a:solidFill>
            <a:srgbClr val="FFFF99"/>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Gigabit</a:t>
            </a:r>
          </a:p>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Ethernet</a:t>
            </a:r>
          </a:p>
        </p:txBody>
      </p:sp>
      <p:sp>
        <p:nvSpPr>
          <p:cNvPr id="24" name="Oval 1046"/>
          <p:cNvSpPr>
            <a:spLocks noChangeArrowheads="1"/>
          </p:cNvSpPr>
          <p:nvPr/>
        </p:nvSpPr>
        <p:spPr bwMode="auto">
          <a:xfrm>
            <a:off x="2552700" y="2667000"/>
            <a:ext cx="1046163" cy="515938"/>
          </a:xfrm>
          <a:prstGeom prst="ellipse">
            <a:avLst/>
          </a:prstGeom>
          <a:solidFill>
            <a:srgbClr val="00CC99"/>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FDDI</a:t>
            </a:r>
          </a:p>
        </p:txBody>
      </p:sp>
      <p:sp>
        <p:nvSpPr>
          <p:cNvPr id="25" name="Oval 1047"/>
          <p:cNvSpPr>
            <a:spLocks noChangeArrowheads="1"/>
          </p:cNvSpPr>
          <p:nvPr/>
        </p:nvSpPr>
        <p:spPr bwMode="auto">
          <a:xfrm>
            <a:off x="2882900" y="3276600"/>
            <a:ext cx="1046163" cy="381000"/>
          </a:xfrm>
          <a:prstGeom prst="ellipse">
            <a:avLst/>
          </a:prstGeom>
          <a:solidFill>
            <a:srgbClr val="CCFFFF"/>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WANs</a:t>
            </a:r>
          </a:p>
        </p:txBody>
      </p:sp>
      <p:sp>
        <p:nvSpPr>
          <p:cNvPr id="26" name="Line 1048"/>
          <p:cNvSpPr>
            <a:spLocks noChangeShapeType="1"/>
          </p:cNvSpPr>
          <p:nvPr/>
        </p:nvSpPr>
        <p:spPr bwMode="auto">
          <a:xfrm>
            <a:off x="1479550" y="3810000"/>
            <a:ext cx="330200" cy="7620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27" name="Line 1049"/>
          <p:cNvSpPr>
            <a:spLocks noChangeShapeType="1"/>
          </p:cNvSpPr>
          <p:nvPr/>
        </p:nvSpPr>
        <p:spPr bwMode="auto">
          <a:xfrm flipV="1">
            <a:off x="1231900" y="3114675"/>
            <a:ext cx="261938" cy="238125"/>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28" name="Line 1050"/>
          <p:cNvSpPr>
            <a:spLocks noChangeShapeType="1"/>
          </p:cNvSpPr>
          <p:nvPr/>
        </p:nvSpPr>
        <p:spPr bwMode="auto">
          <a:xfrm flipH="1">
            <a:off x="2635250" y="3124200"/>
            <a:ext cx="165100" cy="45720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29" name="Line 1051"/>
          <p:cNvSpPr>
            <a:spLocks noChangeShapeType="1"/>
          </p:cNvSpPr>
          <p:nvPr/>
        </p:nvSpPr>
        <p:spPr bwMode="auto">
          <a:xfrm>
            <a:off x="3378200" y="3124200"/>
            <a:ext cx="82550" cy="15240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30" name="Line 1052"/>
          <p:cNvSpPr>
            <a:spLocks noChangeShapeType="1"/>
          </p:cNvSpPr>
          <p:nvPr/>
        </p:nvSpPr>
        <p:spPr bwMode="auto">
          <a:xfrm flipH="1">
            <a:off x="3378200" y="3048000"/>
            <a:ext cx="247650" cy="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31" name="Oval 1053"/>
          <p:cNvSpPr>
            <a:spLocks noChangeArrowheads="1"/>
          </p:cNvSpPr>
          <p:nvPr/>
        </p:nvSpPr>
        <p:spPr bwMode="auto">
          <a:xfrm>
            <a:off x="5194300" y="3200400"/>
            <a:ext cx="882650" cy="428625"/>
          </a:xfrm>
          <a:prstGeom prst="ellipse">
            <a:avLst/>
          </a:prstGeom>
          <a:solidFill>
            <a:srgbClr val="00CC99"/>
          </a:solidFill>
          <a:ln w="12700">
            <a:solidFill>
              <a:srgbClr val="CCCCFF"/>
            </a:solidFill>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SS#7</a:t>
            </a:r>
            <a:endParaRPr kumimoji="1" lang="en-US" altLang="ko-KR" sz="1400" b="1"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32" name="Oval 1054"/>
          <p:cNvSpPr>
            <a:spLocks noChangeArrowheads="1"/>
          </p:cNvSpPr>
          <p:nvPr/>
        </p:nvSpPr>
        <p:spPr bwMode="auto">
          <a:xfrm>
            <a:off x="5276850" y="3733800"/>
            <a:ext cx="882650" cy="428625"/>
          </a:xfrm>
          <a:prstGeom prst="ellipse">
            <a:avLst/>
          </a:prstGeom>
          <a:solidFill>
            <a:srgbClr val="66FFFF"/>
          </a:solidFill>
          <a:ln w="12700">
            <a:solidFill>
              <a:srgbClr val="CCCCFF"/>
            </a:solidFill>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IN/AIN</a:t>
            </a:r>
            <a:endParaRPr kumimoji="1" lang="en-US" altLang="ko-KR" sz="1400" b="1"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33" name="Oval 1055"/>
          <p:cNvSpPr>
            <a:spLocks noChangeArrowheads="1"/>
          </p:cNvSpPr>
          <p:nvPr/>
        </p:nvSpPr>
        <p:spPr bwMode="auto">
          <a:xfrm>
            <a:off x="6350000" y="3200400"/>
            <a:ext cx="882650" cy="428625"/>
          </a:xfrm>
          <a:prstGeom prst="ellipse">
            <a:avLst/>
          </a:prstGeom>
          <a:solidFill>
            <a:srgbClr val="66FF99"/>
          </a:solidFill>
          <a:ln w="12700">
            <a:solidFill>
              <a:srgbClr val="CCCCFF"/>
            </a:solidFill>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PSDN</a:t>
            </a:r>
            <a:endParaRPr kumimoji="1" lang="en-US" altLang="ko-KR" sz="1400" b="1"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34" name="Oval 1056"/>
          <p:cNvSpPr>
            <a:spLocks noChangeArrowheads="1"/>
          </p:cNvSpPr>
          <p:nvPr/>
        </p:nvSpPr>
        <p:spPr bwMode="auto">
          <a:xfrm>
            <a:off x="7258050" y="2895600"/>
            <a:ext cx="842963" cy="415925"/>
          </a:xfrm>
          <a:prstGeom prst="ellipse">
            <a:avLst/>
          </a:prstGeom>
          <a:solidFill>
            <a:srgbClr val="9999FF"/>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PCS</a:t>
            </a:r>
          </a:p>
        </p:txBody>
      </p:sp>
      <p:sp>
        <p:nvSpPr>
          <p:cNvPr id="35" name="Oval 1057"/>
          <p:cNvSpPr>
            <a:spLocks noChangeArrowheads="1"/>
          </p:cNvSpPr>
          <p:nvPr/>
        </p:nvSpPr>
        <p:spPr bwMode="auto">
          <a:xfrm>
            <a:off x="6184900" y="2743200"/>
            <a:ext cx="882650" cy="428625"/>
          </a:xfrm>
          <a:prstGeom prst="ellipse">
            <a:avLst/>
          </a:prstGeom>
          <a:solidFill>
            <a:srgbClr val="66FFFF"/>
          </a:solidFill>
          <a:ln w="12700">
            <a:solidFill>
              <a:srgbClr val="CCCCFF"/>
            </a:solidFill>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Access</a:t>
            </a:r>
          </a:p>
          <a:p>
            <a:pPr marL="0" marR="0" lvl="0" indent="0" algn="ctr" defTabSz="914400" eaLnBrk="0" fontAlgn="auto" latinLnBrk="0" hangingPunct="0">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Networks</a:t>
            </a:r>
            <a:endParaRPr kumimoji="1" lang="en-US" altLang="ko-KR" sz="1400" b="1"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36" name="Line 1058"/>
          <p:cNvSpPr>
            <a:spLocks noChangeShapeType="1"/>
          </p:cNvSpPr>
          <p:nvPr/>
        </p:nvSpPr>
        <p:spPr bwMode="auto">
          <a:xfrm flipV="1">
            <a:off x="4864100" y="2819400"/>
            <a:ext cx="330200" cy="7620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37" name="Line 1059"/>
          <p:cNvSpPr>
            <a:spLocks noChangeShapeType="1"/>
          </p:cNvSpPr>
          <p:nvPr/>
        </p:nvSpPr>
        <p:spPr bwMode="auto">
          <a:xfrm flipV="1">
            <a:off x="5854700" y="3581400"/>
            <a:ext cx="0" cy="15240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38" name="Line 1060"/>
          <p:cNvSpPr>
            <a:spLocks noChangeShapeType="1"/>
          </p:cNvSpPr>
          <p:nvPr/>
        </p:nvSpPr>
        <p:spPr bwMode="auto">
          <a:xfrm flipH="1">
            <a:off x="6432550" y="3581400"/>
            <a:ext cx="82550" cy="15240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39" name="Oval 1061"/>
          <p:cNvSpPr>
            <a:spLocks noChangeArrowheads="1"/>
          </p:cNvSpPr>
          <p:nvPr/>
        </p:nvSpPr>
        <p:spPr bwMode="auto">
          <a:xfrm>
            <a:off x="2800350" y="3733800"/>
            <a:ext cx="1046163" cy="381000"/>
          </a:xfrm>
          <a:prstGeom prst="ellipse">
            <a:avLst/>
          </a:prstGeom>
          <a:solidFill>
            <a:srgbClr val="CCFF99"/>
          </a:solidFill>
          <a:ln w="12700">
            <a:solidFill>
              <a:srgbClr val="CCCCFF"/>
            </a:solidFill>
            <a:round/>
            <a:headEnd/>
            <a:tailEnd/>
          </a:ln>
          <a:effectLst/>
        </p:spPr>
        <p:txBody>
          <a:bodyPr wrap="none" lIns="92075" tIns="46038" rIns="92075" bIns="46038"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en-US" altLang="ko-KR" sz="1200" b="1" i="0" u="none" strike="noStrike" kern="0" cap="none" spc="0" normalizeH="0" baseline="0" noProof="0" dirty="0" smtClean="0">
                <a:ln>
                  <a:noFill/>
                </a:ln>
                <a:solidFill>
                  <a:srgbClr val="000000"/>
                </a:solidFill>
                <a:effectLst/>
                <a:uLnTx/>
                <a:uFillTx/>
                <a:latin typeface="Arial" pitchFamily="34" charset="0"/>
                <a:cs typeface="+mn-cs"/>
              </a:rPr>
              <a:t>Ethernet</a:t>
            </a:r>
          </a:p>
        </p:txBody>
      </p:sp>
      <p:sp>
        <p:nvSpPr>
          <p:cNvPr id="40" name="Line 1062"/>
          <p:cNvSpPr>
            <a:spLocks noChangeShapeType="1"/>
          </p:cNvSpPr>
          <p:nvPr/>
        </p:nvSpPr>
        <p:spPr bwMode="auto">
          <a:xfrm flipH="1">
            <a:off x="3130550" y="3657600"/>
            <a:ext cx="165100" cy="7620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41" name="Line 1063"/>
          <p:cNvSpPr>
            <a:spLocks noChangeShapeType="1"/>
          </p:cNvSpPr>
          <p:nvPr/>
        </p:nvSpPr>
        <p:spPr bwMode="auto">
          <a:xfrm flipH="1">
            <a:off x="5194300" y="3886200"/>
            <a:ext cx="82550" cy="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42" name="Line 1064"/>
          <p:cNvSpPr>
            <a:spLocks noChangeShapeType="1"/>
          </p:cNvSpPr>
          <p:nvPr/>
        </p:nvSpPr>
        <p:spPr bwMode="auto">
          <a:xfrm>
            <a:off x="4946650" y="3200400"/>
            <a:ext cx="330200" cy="76200"/>
          </a:xfrm>
          <a:prstGeom prst="line">
            <a:avLst/>
          </a:prstGeom>
          <a:noFill/>
          <a:ln w="28575">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nvGrpSpPr>
          <p:cNvPr id="43" name="Group 1065"/>
          <p:cNvGrpSpPr>
            <a:grpSpLocks/>
          </p:cNvGrpSpPr>
          <p:nvPr/>
        </p:nvGrpSpPr>
        <p:grpSpPr bwMode="auto">
          <a:xfrm>
            <a:off x="76200" y="1447800"/>
            <a:ext cx="9044772" cy="3756025"/>
            <a:chOff x="240" y="1104"/>
            <a:chExt cx="5259" cy="2366"/>
          </a:xfrm>
        </p:grpSpPr>
        <p:grpSp>
          <p:nvGrpSpPr>
            <p:cNvPr id="44" name="Group 1066"/>
            <p:cNvGrpSpPr>
              <a:grpSpLocks/>
            </p:cNvGrpSpPr>
            <p:nvPr/>
          </p:nvGrpSpPr>
          <p:grpSpPr bwMode="auto">
            <a:xfrm>
              <a:off x="2206" y="1152"/>
              <a:ext cx="748" cy="578"/>
              <a:chOff x="1987" y="1056"/>
              <a:chExt cx="1141" cy="722"/>
            </a:xfrm>
          </p:grpSpPr>
          <p:graphicFrame>
            <p:nvGraphicFramePr>
              <p:cNvPr id="113" name="Object 1067"/>
              <p:cNvGraphicFramePr>
                <a:graphicFrameLocks/>
              </p:cNvGraphicFramePr>
              <p:nvPr/>
            </p:nvGraphicFramePr>
            <p:xfrm>
              <a:off x="1987" y="1056"/>
              <a:ext cx="494" cy="722"/>
            </p:xfrm>
            <a:graphic>
              <a:graphicData uri="http://schemas.openxmlformats.org/presentationml/2006/ole">
                <mc:AlternateContent xmlns:mc="http://schemas.openxmlformats.org/markup-compatibility/2006">
                  <mc:Choice xmlns:v="urn:schemas-microsoft-com:vml" Requires="v">
                    <p:oleObj spid="_x0000_s1050" name="클립" r:id="rId3" imgW="2733480" imgH="3824280" progId="">
                      <p:embed/>
                    </p:oleObj>
                  </mc:Choice>
                  <mc:Fallback>
                    <p:oleObj name="클립" r:id="rId3" imgW="2733480" imgH="382428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 y="1056"/>
                            <a:ext cx="494" cy="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4" name="Group 1068"/>
              <p:cNvGrpSpPr>
                <a:grpSpLocks/>
              </p:cNvGrpSpPr>
              <p:nvPr/>
            </p:nvGrpSpPr>
            <p:grpSpPr bwMode="auto">
              <a:xfrm>
                <a:off x="2945" y="1537"/>
                <a:ext cx="183" cy="183"/>
                <a:chOff x="2945" y="1537"/>
                <a:chExt cx="183" cy="183"/>
              </a:xfrm>
            </p:grpSpPr>
            <p:sp>
              <p:nvSpPr>
                <p:cNvPr id="125" name="Oval 1069"/>
                <p:cNvSpPr>
                  <a:spLocks noChangeArrowheads="1"/>
                </p:cNvSpPr>
                <p:nvPr/>
              </p:nvSpPr>
              <p:spPr bwMode="auto">
                <a:xfrm>
                  <a:off x="2949" y="1537"/>
                  <a:ext cx="175" cy="35"/>
                </a:xfrm>
                <a:prstGeom prst="ellipse">
                  <a:avLst/>
                </a:prstGeom>
                <a:solidFill>
                  <a:srgbClr val="00CC99"/>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26" name="Line 1070"/>
                <p:cNvSpPr>
                  <a:spLocks noChangeShapeType="1"/>
                </p:cNvSpPr>
                <p:nvPr/>
              </p:nvSpPr>
              <p:spPr bwMode="auto">
                <a:xfrm>
                  <a:off x="2945" y="1554"/>
                  <a:ext cx="0" cy="149"/>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27" name="Line 1071"/>
                <p:cNvSpPr>
                  <a:spLocks noChangeShapeType="1"/>
                </p:cNvSpPr>
                <p:nvPr/>
              </p:nvSpPr>
              <p:spPr bwMode="auto">
                <a:xfrm>
                  <a:off x="3128" y="1554"/>
                  <a:ext cx="0" cy="149"/>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28" name="Oval 1072"/>
                <p:cNvSpPr>
                  <a:spLocks noChangeArrowheads="1"/>
                </p:cNvSpPr>
                <p:nvPr/>
              </p:nvSpPr>
              <p:spPr bwMode="auto">
                <a:xfrm>
                  <a:off x="2949" y="1685"/>
                  <a:ext cx="175" cy="35"/>
                </a:xfrm>
                <a:prstGeom prst="ellipse">
                  <a:avLst/>
                </a:prstGeom>
                <a:solidFill>
                  <a:srgbClr val="FFFFFF"/>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grpSp>
            <p:nvGrpSpPr>
              <p:cNvPr id="115" name="Group 1073"/>
              <p:cNvGrpSpPr>
                <a:grpSpLocks/>
              </p:cNvGrpSpPr>
              <p:nvPr/>
            </p:nvGrpSpPr>
            <p:grpSpPr bwMode="auto">
              <a:xfrm>
                <a:off x="2763" y="1442"/>
                <a:ext cx="274" cy="278"/>
                <a:chOff x="2763" y="1442"/>
                <a:chExt cx="274" cy="278"/>
              </a:xfrm>
            </p:grpSpPr>
            <p:sp>
              <p:nvSpPr>
                <p:cNvPr id="121" name="Oval 1074"/>
                <p:cNvSpPr>
                  <a:spLocks noChangeArrowheads="1"/>
                </p:cNvSpPr>
                <p:nvPr/>
              </p:nvSpPr>
              <p:spPr bwMode="auto">
                <a:xfrm>
                  <a:off x="2767" y="1442"/>
                  <a:ext cx="266" cy="56"/>
                </a:xfrm>
                <a:prstGeom prst="ellipse">
                  <a:avLst/>
                </a:prstGeom>
                <a:solidFill>
                  <a:srgbClr val="00CC99"/>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22" name="Line 1075"/>
                <p:cNvSpPr>
                  <a:spLocks noChangeShapeType="1"/>
                </p:cNvSpPr>
                <p:nvPr/>
              </p:nvSpPr>
              <p:spPr bwMode="auto">
                <a:xfrm>
                  <a:off x="2763" y="1469"/>
                  <a:ext cx="0" cy="222"/>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23" name="Line 1076"/>
                <p:cNvSpPr>
                  <a:spLocks noChangeShapeType="1"/>
                </p:cNvSpPr>
                <p:nvPr/>
              </p:nvSpPr>
              <p:spPr bwMode="auto">
                <a:xfrm>
                  <a:off x="3037" y="1469"/>
                  <a:ext cx="0" cy="222"/>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24" name="Oval 1077"/>
                <p:cNvSpPr>
                  <a:spLocks noChangeArrowheads="1"/>
                </p:cNvSpPr>
                <p:nvPr/>
              </p:nvSpPr>
              <p:spPr bwMode="auto">
                <a:xfrm>
                  <a:off x="2767" y="1664"/>
                  <a:ext cx="266" cy="56"/>
                </a:xfrm>
                <a:prstGeom prst="ellipse">
                  <a:avLst/>
                </a:prstGeom>
                <a:solidFill>
                  <a:srgbClr val="FFFFFF"/>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grpSp>
            <p:nvGrpSpPr>
              <p:cNvPr id="116" name="Group 1078"/>
              <p:cNvGrpSpPr>
                <a:grpSpLocks/>
              </p:cNvGrpSpPr>
              <p:nvPr/>
            </p:nvGrpSpPr>
            <p:grpSpPr bwMode="auto">
              <a:xfrm>
                <a:off x="2490" y="1346"/>
                <a:ext cx="365" cy="374"/>
                <a:chOff x="2490" y="1346"/>
                <a:chExt cx="365" cy="374"/>
              </a:xfrm>
            </p:grpSpPr>
            <p:sp>
              <p:nvSpPr>
                <p:cNvPr id="117" name="Oval 1079"/>
                <p:cNvSpPr>
                  <a:spLocks noChangeArrowheads="1"/>
                </p:cNvSpPr>
                <p:nvPr/>
              </p:nvSpPr>
              <p:spPr bwMode="auto">
                <a:xfrm>
                  <a:off x="2494" y="1346"/>
                  <a:ext cx="357" cy="76"/>
                </a:xfrm>
                <a:prstGeom prst="ellipse">
                  <a:avLst/>
                </a:prstGeom>
                <a:solidFill>
                  <a:srgbClr val="00CC99"/>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18" name="Line 1080"/>
                <p:cNvSpPr>
                  <a:spLocks noChangeShapeType="1"/>
                </p:cNvSpPr>
                <p:nvPr/>
              </p:nvSpPr>
              <p:spPr bwMode="auto">
                <a:xfrm>
                  <a:off x="2490" y="1385"/>
                  <a:ext cx="0" cy="296"/>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19" name="Line 1081"/>
                <p:cNvSpPr>
                  <a:spLocks noChangeShapeType="1"/>
                </p:cNvSpPr>
                <p:nvPr/>
              </p:nvSpPr>
              <p:spPr bwMode="auto">
                <a:xfrm>
                  <a:off x="2855" y="1385"/>
                  <a:ext cx="0" cy="296"/>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20" name="Oval 1082"/>
                <p:cNvSpPr>
                  <a:spLocks noChangeArrowheads="1"/>
                </p:cNvSpPr>
                <p:nvPr/>
              </p:nvSpPr>
              <p:spPr bwMode="auto">
                <a:xfrm>
                  <a:off x="2494" y="1643"/>
                  <a:ext cx="357" cy="77"/>
                </a:xfrm>
                <a:prstGeom prst="ellipse">
                  <a:avLst/>
                </a:prstGeom>
                <a:solidFill>
                  <a:srgbClr val="FFFFFF"/>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grpSp>
        <p:sp>
          <p:nvSpPr>
            <p:cNvPr id="45" name="Line 1083"/>
            <p:cNvSpPr>
              <a:spLocks noChangeShapeType="1"/>
            </p:cNvSpPr>
            <p:nvPr/>
          </p:nvSpPr>
          <p:spPr bwMode="auto">
            <a:xfrm flipH="1">
              <a:off x="3912" y="2736"/>
              <a:ext cx="120" cy="270"/>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aphicFrame>
          <p:nvGraphicFramePr>
            <p:cNvPr id="46" name="Object 1084"/>
            <p:cNvGraphicFramePr>
              <a:graphicFrameLocks/>
            </p:cNvGraphicFramePr>
            <p:nvPr/>
          </p:nvGraphicFramePr>
          <p:xfrm>
            <a:off x="1968" y="2976"/>
            <a:ext cx="609" cy="433"/>
          </p:xfrm>
          <a:graphic>
            <a:graphicData uri="http://schemas.openxmlformats.org/presentationml/2006/ole">
              <mc:AlternateContent xmlns:mc="http://schemas.openxmlformats.org/markup-compatibility/2006">
                <mc:Choice xmlns:v="urn:schemas-microsoft-com:vml" Requires="v">
                  <p:oleObj spid="_x0000_s1051" name="클립" r:id="rId5" imgW="6078240" imgH="4714560" progId="">
                    <p:embed/>
                  </p:oleObj>
                </mc:Choice>
                <mc:Fallback>
                  <p:oleObj name="클립" r:id="rId5" imgW="6078240" imgH="4714560" progId="">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 y="2976"/>
                          <a:ext cx="609"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085"/>
            <p:cNvGraphicFramePr>
              <a:graphicFrameLocks/>
            </p:cNvGraphicFramePr>
            <p:nvPr/>
          </p:nvGraphicFramePr>
          <p:xfrm>
            <a:off x="3750" y="3000"/>
            <a:ext cx="378" cy="456"/>
          </p:xfrm>
          <a:graphic>
            <a:graphicData uri="http://schemas.openxmlformats.org/presentationml/2006/ole">
              <mc:AlternateContent xmlns:mc="http://schemas.openxmlformats.org/markup-compatibility/2006">
                <mc:Choice xmlns:v="urn:schemas-microsoft-com:vml" Requires="v">
                  <p:oleObj spid="_x0000_s1052" name="클립" r:id="rId7" imgW="2733480" imgH="3824280" progId="">
                    <p:embed/>
                  </p:oleObj>
                </mc:Choice>
                <mc:Fallback>
                  <p:oleObj name="클립" r:id="rId7" imgW="2733480" imgH="3824280" progId="">
                    <p:embed/>
                    <p:pic>
                      <p:nvPicPr>
                        <p:cNvPr id="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 y="3000"/>
                          <a:ext cx="378"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8" name="Group 1086"/>
            <p:cNvGrpSpPr>
              <a:grpSpLocks/>
            </p:cNvGrpSpPr>
            <p:nvPr/>
          </p:nvGrpSpPr>
          <p:grpSpPr bwMode="auto">
            <a:xfrm>
              <a:off x="4128" y="3277"/>
              <a:ext cx="192" cy="193"/>
              <a:chOff x="4526" y="3386"/>
              <a:chExt cx="274" cy="278"/>
            </a:xfrm>
          </p:grpSpPr>
          <p:sp>
            <p:nvSpPr>
              <p:cNvPr id="109" name="Oval 1087"/>
              <p:cNvSpPr>
                <a:spLocks noChangeArrowheads="1"/>
              </p:cNvSpPr>
              <p:nvPr/>
            </p:nvSpPr>
            <p:spPr bwMode="auto">
              <a:xfrm>
                <a:off x="4530" y="3386"/>
                <a:ext cx="266" cy="56"/>
              </a:xfrm>
              <a:prstGeom prst="ellipse">
                <a:avLst/>
              </a:prstGeom>
              <a:solidFill>
                <a:srgbClr val="00CC99"/>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10" name="Line 1088"/>
              <p:cNvSpPr>
                <a:spLocks noChangeShapeType="1"/>
              </p:cNvSpPr>
              <p:nvPr/>
            </p:nvSpPr>
            <p:spPr bwMode="auto">
              <a:xfrm>
                <a:off x="4526" y="3413"/>
                <a:ext cx="0" cy="223"/>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11" name="Line 1089"/>
              <p:cNvSpPr>
                <a:spLocks noChangeShapeType="1"/>
              </p:cNvSpPr>
              <p:nvPr/>
            </p:nvSpPr>
            <p:spPr bwMode="auto">
              <a:xfrm>
                <a:off x="4800" y="3413"/>
                <a:ext cx="0" cy="223"/>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12" name="Oval 1090"/>
              <p:cNvSpPr>
                <a:spLocks noChangeArrowheads="1"/>
              </p:cNvSpPr>
              <p:nvPr/>
            </p:nvSpPr>
            <p:spPr bwMode="auto">
              <a:xfrm>
                <a:off x="4530" y="3608"/>
                <a:ext cx="266" cy="56"/>
              </a:xfrm>
              <a:prstGeom prst="ellipse">
                <a:avLst/>
              </a:prstGeom>
              <a:solidFill>
                <a:srgbClr val="FFFFFF"/>
              </a:solidFill>
              <a:ln w="12700">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sp>
          <p:nvSpPr>
            <p:cNvPr id="49" name="Line 1091"/>
            <p:cNvSpPr>
              <a:spLocks noChangeShapeType="1"/>
            </p:cNvSpPr>
            <p:nvPr/>
          </p:nvSpPr>
          <p:spPr bwMode="auto">
            <a:xfrm>
              <a:off x="2454" y="1723"/>
              <a:ext cx="311" cy="222"/>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aphicFrame>
          <p:nvGraphicFramePr>
            <p:cNvPr id="50" name="Object 1092"/>
            <p:cNvGraphicFramePr>
              <a:graphicFrameLocks/>
            </p:cNvGraphicFramePr>
            <p:nvPr/>
          </p:nvGraphicFramePr>
          <p:xfrm>
            <a:off x="5202" y="2016"/>
            <a:ext cx="297" cy="438"/>
          </p:xfrm>
          <a:graphic>
            <a:graphicData uri="http://schemas.openxmlformats.org/presentationml/2006/ole">
              <mc:AlternateContent xmlns:mc="http://schemas.openxmlformats.org/markup-compatibility/2006">
                <mc:Choice xmlns:v="urn:schemas-microsoft-com:vml" Requires="v">
                  <p:oleObj spid="_x0000_s1053" name="클립" r:id="rId8" imgW="2573280" imgH="3657600" progId="">
                    <p:embed/>
                  </p:oleObj>
                </mc:Choice>
                <mc:Fallback>
                  <p:oleObj name="클립" r:id="rId8" imgW="2573280" imgH="3657600" progId="">
                    <p:embed/>
                    <p:pic>
                      <p:nvPicPr>
                        <p:cNvPr id="0" name="Picture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2" y="2016"/>
                          <a:ext cx="297"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 name="Line 1093"/>
            <p:cNvSpPr>
              <a:spLocks noChangeShapeType="1"/>
            </p:cNvSpPr>
            <p:nvPr/>
          </p:nvSpPr>
          <p:spPr bwMode="auto">
            <a:xfrm>
              <a:off x="743" y="2056"/>
              <a:ext cx="73" cy="248"/>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aphicFrame>
          <p:nvGraphicFramePr>
            <p:cNvPr id="52" name="Object 1094"/>
            <p:cNvGraphicFramePr>
              <a:graphicFrameLocks/>
            </p:cNvGraphicFramePr>
            <p:nvPr/>
          </p:nvGraphicFramePr>
          <p:xfrm>
            <a:off x="4886" y="2676"/>
            <a:ext cx="465" cy="261"/>
          </p:xfrm>
          <a:graphic>
            <a:graphicData uri="http://schemas.openxmlformats.org/presentationml/2006/ole">
              <mc:AlternateContent xmlns:mc="http://schemas.openxmlformats.org/markup-compatibility/2006">
                <mc:Choice xmlns:v="urn:schemas-microsoft-com:vml" Requires="v">
                  <p:oleObj spid="_x0000_s1054" name="클립" r:id="rId10" imgW="3659040" imgH="1925280" progId="">
                    <p:embed/>
                  </p:oleObj>
                </mc:Choice>
                <mc:Fallback>
                  <p:oleObj name="클립" r:id="rId10" imgW="3659040" imgH="1925280" progId="">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6" y="2676"/>
                          <a:ext cx="46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Line 1095"/>
            <p:cNvSpPr>
              <a:spLocks noChangeShapeType="1"/>
            </p:cNvSpPr>
            <p:nvPr/>
          </p:nvSpPr>
          <p:spPr bwMode="auto">
            <a:xfrm>
              <a:off x="4800" y="2544"/>
              <a:ext cx="144" cy="240"/>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54" name="Line 1096"/>
            <p:cNvSpPr>
              <a:spLocks noChangeShapeType="1"/>
            </p:cNvSpPr>
            <p:nvPr/>
          </p:nvSpPr>
          <p:spPr bwMode="auto">
            <a:xfrm flipV="1">
              <a:off x="5136" y="2256"/>
              <a:ext cx="240" cy="96"/>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aphicFrame>
          <p:nvGraphicFramePr>
            <p:cNvPr id="55" name="Object 1097"/>
            <p:cNvGraphicFramePr>
              <a:graphicFrameLocks noChangeAspect="1"/>
            </p:cNvGraphicFramePr>
            <p:nvPr/>
          </p:nvGraphicFramePr>
          <p:xfrm>
            <a:off x="4416" y="1632"/>
            <a:ext cx="336" cy="267"/>
          </p:xfrm>
          <a:graphic>
            <a:graphicData uri="http://schemas.openxmlformats.org/presentationml/2006/ole">
              <mc:AlternateContent xmlns:mc="http://schemas.openxmlformats.org/markup-compatibility/2006">
                <mc:Choice xmlns:v="urn:schemas-microsoft-com:vml" Requires="v">
                  <p:oleObj spid="_x0000_s1055" name="클립" r:id="rId12" imgW="4602960" imgH="3652200" progId="">
                    <p:embed/>
                  </p:oleObj>
                </mc:Choice>
                <mc:Fallback>
                  <p:oleObj name="클립" r:id="rId12" imgW="4602960" imgH="3652200" progId="">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6" y="1632"/>
                          <a:ext cx="336" cy="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Line 1098"/>
            <p:cNvSpPr>
              <a:spLocks noChangeShapeType="1"/>
            </p:cNvSpPr>
            <p:nvPr/>
          </p:nvSpPr>
          <p:spPr bwMode="auto">
            <a:xfrm flipH="1">
              <a:off x="4272" y="1872"/>
              <a:ext cx="240" cy="144"/>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nvGrpSpPr>
            <p:cNvPr id="57" name="Group 1099"/>
            <p:cNvGrpSpPr>
              <a:grpSpLocks/>
            </p:cNvGrpSpPr>
            <p:nvPr/>
          </p:nvGrpSpPr>
          <p:grpSpPr bwMode="auto">
            <a:xfrm>
              <a:off x="4992" y="1727"/>
              <a:ext cx="192" cy="334"/>
              <a:chOff x="2372" y="609"/>
              <a:chExt cx="1567" cy="3094"/>
            </a:xfrm>
          </p:grpSpPr>
          <p:sp>
            <p:nvSpPr>
              <p:cNvPr id="69" name="Freeform 1100"/>
              <p:cNvSpPr>
                <a:spLocks/>
              </p:cNvSpPr>
              <p:nvPr/>
            </p:nvSpPr>
            <p:spPr bwMode="auto">
              <a:xfrm>
                <a:off x="2477" y="2822"/>
                <a:ext cx="1436" cy="711"/>
              </a:xfrm>
              <a:custGeom>
                <a:avLst/>
                <a:gdLst/>
                <a:ahLst/>
                <a:cxnLst>
                  <a:cxn ang="0">
                    <a:pos x="1436" y="711"/>
                  </a:cxn>
                  <a:cxn ang="0">
                    <a:pos x="704" y="259"/>
                  </a:cxn>
                  <a:cxn ang="0">
                    <a:pos x="0" y="0"/>
                  </a:cxn>
                  <a:cxn ang="0">
                    <a:pos x="72" y="206"/>
                  </a:cxn>
                  <a:cxn ang="0">
                    <a:pos x="688" y="535"/>
                  </a:cxn>
                  <a:cxn ang="0">
                    <a:pos x="1436" y="711"/>
                  </a:cxn>
                </a:cxnLst>
                <a:rect l="0" t="0" r="r" b="b"/>
                <a:pathLst>
                  <a:path w="1436" h="711">
                    <a:moveTo>
                      <a:pt x="1436" y="711"/>
                    </a:moveTo>
                    <a:lnTo>
                      <a:pt x="704" y="259"/>
                    </a:lnTo>
                    <a:lnTo>
                      <a:pt x="0" y="0"/>
                    </a:lnTo>
                    <a:lnTo>
                      <a:pt x="72" y="206"/>
                    </a:lnTo>
                    <a:lnTo>
                      <a:pt x="688" y="535"/>
                    </a:lnTo>
                    <a:lnTo>
                      <a:pt x="1436" y="711"/>
                    </a:lnTo>
                    <a:close/>
                  </a:path>
                </a:pathLst>
              </a:custGeom>
              <a:solidFill>
                <a:srgbClr val="808080"/>
              </a:solidFill>
              <a:ln w="12700">
                <a:solidFill>
                  <a:srgbClr val="000000"/>
                </a:solidFill>
                <a:prstDash val="solid"/>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70" name="Freeform 1101"/>
              <p:cNvSpPr>
                <a:spLocks/>
              </p:cNvSpPr>
              <p:nvPr/>
            </p:nvSpPr>
            <p:spPr bwMode="auto">
              <a:xfrm>
                <a:off x="2981" y="3208"/>
                <a:ext cx="958" cy="495"/>
              </a:xfrm>
              <a:custGeom>
                <a:avLst/>
                <a:gdLst/>
                <a:ahLst/>
                <a:cxnLst>
                  <a:cxn ang="0">
                    <a:pos x="112" y="0"/>
                  </a:cxn>
                  <a:cxn ang="0">
                    <a:pos x="0" y="10"/>
                  </a:cxn>
                  <a:cxn ang="0">
                    <a:pos x="0" y="78"/>
                  </a:cxn>
                  <a:cxn ang="0">
                    <a:pos x="61" y="168"/>
                  </a:cxn>
                  <a:cxn ang="0">
                    <a:pos x="880" y="491"/>
                  </a:cxn>
                  <a:cxn ang="0">
                    <a:pos x="898" y="495"/>
                  </a:cxn>
                  <a:cxn ang="0">
                    <a:pos x="914" y="491"/>
                  </a:cxn>
                  <a:cxn ang="0">
                    <a:pos x="928" y="474"/>
                  </a:cxn>
                  <a:cxn ang="0">
                    <a:pos x="945" y="433"/>
                  </a:cxn>
                  <a:cxn ang="0">
                    <a:pos x="954" y="402"/>
                  </a:cxn>
                  <a:cxn ang="0">
                    <a:pos x="958" y="373"/>
                  </a:cxn>
                  <a:cxn ang="0">
                    <a:pos x="950" y="343"/>
                  </a:cxn>
                  <a:cxn ang="0">
                    <a:pos x="931" y="324"/>
                  </a:cxn>
                  <a:cxn ang="0">
                    <a:pos x="112" y="0"/>
                  </a:cxn>
                </a:cxnLst>
                <a:rect l="0" t="0" r="r" b="b"/>
                <a:pathLst>
                  <a:path w="958" h="495">
                    <a:moveTo>
                      <a:pt x="112" y="0"/>
                    </a:moveTo>
                    <a:lnTo>
                      <a:pt x="0" y="10"/>
                    </a:lnTo>
                    <a:lnTo>
                      <a:pt x="0" y="78"/>
                    </a:lnTo>
                    <a:lnTo>
                      <a:pt x="61" y="168"/>
                    </a:lnTo>
                    <a:lnTo>
                      <a:pt x="880" y="491"/>
                    </a:lnTo>
                    <a:lnTo>
                      <a:pt x="898" y="495"/>
                    </a:lnTo>
                    <a:lnTo>
                      <a:pt x="914" y="491"/>
                    </a:lnTo>
                    <a:lnTo>
                      <a:pt x="928" y="474"/>
                    </a:lnTo>
                    <a:lnTo>
                      <a:pt x="945" y="433"/>
                    </a:lnTo>
                    <a:lnTo>
                      <a:pt x="954" y="402"/>
                    </a:lnTo>
                    <a:lnTo>
                      <a:pt x="958" y="373"/>
                    </a:lnTo>
                    <a:lnTo>
                      <a:pt x="950" y="343"/>
                    </a:lnTo>
                    <a:lnTo>
                      <a:pt x="931" y="324"/>
                    </a:lnTo>
                    <a:lnTo>
                      <a:pt x="112" y="0"/>
                    </a:lnTo>
                    <a:close/>
                  </a:path>
                </a:pathLst>
              </a:custGeom>
              <a:solidFill>
                <a:srgbClr val="606060"/>
              </a:solidFill>
              <a:ln w="12700">
                <a:solidFill>
                  <a:srgbClr val="000000"/>
                </a:solidFill>
                <a:prstDash val="solid"/>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71" name="Freeform 1102"/>
              <p:cNvSpPr>
                <a:spLocks/>
              </p:cNvSpPr>
              <p:nvPr/>
            </p:nvSpPr>
            <p:spPr bwMode="auto">
              <a:xfrm>
                <a:off x="2372" y="609"/>
                <a:ext cx="1379" cy="2767"/>
              </a:xfrm>
              <a:custGeom>
                <a:avLst/>
                <a:gdLst/>
                <a:ahLst/>
                <a:cxnLst>
                  <a:cxn ang="0">
                    <a:pos x="1379" y="360"/>
                  </a:cxn>
                  <a:cxn ang="0">
                    <a:pos x="1376" y="331"/>
                  </a:cxn>
                  <a:cxn ang="0">
                    <a:pos x="1362" y="311"/>
                  </a:cxn>
                  <a:cxn ang="0">
                    <a:pos x="1341" y="287"/>
                  </a:cxn>
                  <a:cxn ang="0">
                    <a:pos x="1268" y="239"/>
                  </a:cxn>
                  <a:cxn ang="0">
                    <a:pos x="940" y="57"/>
                  </a:cxn>
                  <a:cxn ang="0">
                    <a:pos x="893" y="35"/>
                  </a:cxn>
                  <a:cxn ang="0">
                    <a:pos x="863" y="21"/>
                  </a:cxn>
                  <a:cxn ang="0">
                    <a:pos x="826" y="9"/>
                  </a:cxn>
                  <a:cxn ang="0">
                    <a:pos x="803" y="3"/>
                  </a:cxn>
                  <a:cxn ang="0">
                    <a:pos x="769" y="0"/>
                  </a:cxn>
                  <a:cxn ang="0">
                    <a:pos x="738" y="3"/>
                  </a:cxn>
                  <a:cxn ang="0">
                    <a:pos x="715" y="5"/>
                  </a:cxn>
                  <a:cxn ang="0">
                    <a:pos x="681" y="15"/>
                  </a:cxn>
                  <a:cxn ang="0">
                    <a:pos x="648" y="30"/>
                  </a:cxn>
                  <a:cxn ang="0">
                    <a:pos x="618" y="50"/>
                  </a:cxn>
                  <a:cxn ang="0">
                    <a:pos x="587" y="69"/>
                  </a:cxn>
                  <a:cxn ang="0">
                    <a:pos x="557" y="89"/>
                  </a:cxn>
                  <a:cxn ang="0">
                    <a:pos x="524" y="113"/>
                  </a:cxn>
                  <a:cxn ang="0">
                    <a:pos x="492" y="144"/>
                  </a:cxn>
                  <a:cxn ang="0">
                    <a:pos x="474" y="164"/>
                  </a:cxn>
                  <a:cxn ang="0">
                    <a:pos x="459" y="188"/>
                  </a:cxn>
                  <a:cxn ang="0">
                    <a:pos x="448" y="223"/>
                  </a:cxn>
                  <a:cxn ang="0">
                    <a:pos x="9" y="2165"/>
                  </a:cxn>
                  <a:cxn ang="0">
                    <a:pos x="0" y="2205"/>
                  </a:cxn>
                  <a:cxn ang="0">
                    <a:pos x="0" y="2224"/>
                  </a:cxn>
                  <a:cxn ang="0">
                    <a:pos x="0" y="2249"/>
                  </a:cxn>
                  <a:cxn ang="0">
                    <a:pos x="1" y="2273"/>
                  </a:cxn>
                  <a:cxn ang="0">
                    <a:pos x="10" y="2314"/>
                  </a:cxn>
                  <a:cxn ang="0">
                    <a:pos x="17" y="2332"/>
                  </a:cxn>
                  <a:cxn ang="0">
                    <a:pos x="35" y="2363"/>
                  </a:cxn>
                  <a:cxn ang="0">
                    <a:pos x="47" y="2384"/>
                  </a:cxn>
                  <a:cxn ang="0">
                    <a:pos x="73" y="2413"/>
                  </a:cxn>
                  <a:cxn ang="0">
                    <a:pos x="103" y="2438"/>
                  </a:cxn>
                  <a:cxn ang="0">
                    <a:pos x="144" y="2466"/>
                  </a:cxn>
                  <a:cxn ang="0">
                    <a:pos x="177" y="2487"/>
                  </a:cxn>
                  <a:cxn ang="0">
                    <a:pos x="668" y="2767"/>
                  </a:cxn>
                  <a:cxn ang="0">
                    <a:pos x="660" y="2737"/>
                  </a:cxn>
                  <a:cxn ang="0">
                    <a:pos x="659" y="2708"/>
                  </a:cxn>
                  <a:cxn ang="0">
                    <a:pos x="664" y="2685"/>
                  </a:cxn>
                  <a:cxn ang="0">
                    <a:pos x="672" y="2659"/>
                  </a:cxn>
                  <a:cxn ang="0">
                    <a:pos x="685" y="2633"/>
                  </a:cxn>
                  <a:cxn ang="0">
                    <a:pos x="702" y="2612"/>
                  </a:cxn>
                  <a:cxn ang="0">
                    <a:pos x="725" y="2599"/>
                  </a:cxn>
                  <a:cxn ang="0">
                    <a:pos x="181" y="2283"/>
                  </a:cxn>
                  <a:cxn ang="0">
                    <a:pos x="163" y="2268"/>
                  </a:cxn>
                  <a:cxn ang="0">
                    <a:pos x="156" y="2259"/>
                  </a:cxn>
                  <a:cxn ang="0">
                    <a:pos x="151" y="2244"/>
                  </a:cxn>
                  <a:cxn ang="0">
                    <a:pos x="146" y="2214"/>
                  </a:cxn>
                  <a:cxn ang="0">
                    <a:pos x="146" y="2195"/>
                  </a:cxn>
                  <a:cxn ang="0">
                    <a:pos x="414" y="1042"/>
                  </a:cxn>
                  <a:cxn ang="0">
                    <a:pos x="441" y="990"/>
                  </a:cxn>
                  <a:cxn ang="0">
                    <a:pos x="467" y="961"/>
                  </a:cxn>
                  <a:cxn ang="0">
                    <a:pos x="510" y="916"/>
                  </a:cxn>
                  <a:cxn ang="0">
                    <a:pos x="543" y="883"/>
                  </a:cxn>
                  <a:cxn ang="0">
                    <a:pos x="1379" y="360"/>
                  </a:cxn>
                </a:cxnLst>
                <a:rect l="0" t="0" r="r" b="b"/>
                <a:pathLst>
                  <a:path w="1379" h="2767">
                    <a:moveTo>
                      <a:pt x="1379" y="360"/>
                    </a:moveTo>
                    <a:lnTo>
                      <a:pt x="1376" y="331"/>
                    </a:lnTo>
                    <a:lnTo>
                      <a:pt x="1362" y="311"/>
                    </a:lnTo>
                    <a:lnTo>
                      <a:pt x="1341" y="287"/>
                    </a:lnTo>
                    <a:lnTo>
                      <a:pt x="1268" y="239"/>
                    </a:lnTo>
                    <a:lnTo>
                      <a:pt x="940" y="57"/>
                    </a:lnTo>
                    <a:lnTo>
                      <a:pt x="893" y="35"/>
                    </a:lnTo>
                    <a:lnTo>
                      <a:pt x="863" y="21"/>
                    </a:lnTo>
                    <a:lnTo>
                      <a:pt x="826" y="9"/>
                    </a:lnTo>
                    <a:lnTo>
                      <a:pt x="803" y="3"/>
                    </a:lnTo>
                    <a:lnTo>
                      <a:pt x="769" y="0"/>
                    </a:lnTo>
                    <a:lnTo>
                      <a:pt x="738" y="3"/>
                    </a:lnTo>
                    <a:lnTo>
                      <a:pt x="715" y="5"/>
                    </a:lnTo>
                    <a:lnTo>
                      <a:pt x="681" y="15"/>
                    </a:lnTo>
                    <a:lnTo>
                      <a:pt x="648" y="30"/>
                    </a:lnTo>
                    <a:lnTo>
                      <a:pt x="618" y="50"/>
                    </a:lnTo>
                    <a:lnTo>
                      <a:pt x="587" y="69"/>
                    </a:lnTo>
                    <a:lnTo>
                      <a:pt x="557" y="89"/>
                    </a:lnTo>
                    <a:lnTo>
                      <a:pt x="524" y="113"/>
                    </a:lnTo>
                    <a:lnTo>
                      <a:pt x="492" y="144"/>
                    </a:lnTo>
                    <a:lnTo>
                      <a:pt x="474" y="164"/>
                    </a:lnTo>
                    <a:lnTo>
                      <a:pt x="459" y="188"/>
                    </a:lnTo>
                    <a:lnTo>
                      <a:pt x="448" y="223"/>
                    </a:lnTo>
                    <a:lnTo>
                      <a:pt x="9" y="2165"/>
                    </a:lnTo>
                    <a:lnTo>
                      <a:pt x="0" y="2205"/>
                    </a:lnTo>
                    <a:lnTo>
                      <a:pt x="0" y="2224"/>
                    </a:lnTo>
                    <a:lnTo>
                      <a:pt x="0" y="2249"/>
                    </a:lnTo>
                    <a:lnTo>
                      <a:pt x="1" y="2273"/>
                    </a:lnTo>
                    <a:lnTo>
                      <a:pt x="10" y="2314"/>
                    </a:lnTo>
                    <a:lnTo>
                      <a:pt x="17" y="2332"/>
                    </a:lnTo>
                    <a:lnTo>
                      <a:pt x="35" y="2363"/>
                    </a:lnTo>
                    <a:lnTo>
                      <a:pt x="47" y="2384"/>
                    </a:lnTo>
                    <a:lnTo>
                      <a:pt x="73" y="2413"/>
                    </a:lnTo>
                    <a:lnTo>
                      <a:pt x="103" y="2438"/>
                    </a:lnTo>
                    <a:lnTo>
                      <a:pt x="144" y="2466"/>
                    </a:lnTo>
                    <a:lnTo>
                      <a:pt x="177" y="2487"/>
                    </a:lnTo>
                    <a:lnTo>
                      <a:pt x="668" y="2767"/>
                    </a:lnTo>
                    <a:lnTo>
                      <a:pt x="660" y="2737"/>
                    </a:lnTo>
                    <a:lnTo>
                      <a:pt x="659" y="2708"/>
                    </a:lnTo>
                    <a:lnTo>
                      <a:pt x="664" y="2685"/>
                    </a:lnTo>
                    <a:lnTo>
                      <a:pt x="672" y="2659"/>
                    </a:lnTo>
                    <a:lnTo>
                      <a:pt x="685" y="2633"/>
                    </a:lnTo>
                    <a:lnTo>
                      <a:pt x="702" y="2612"/>
                    </a:lnTo>
                    <a:lnTo>
                      <a:pt x="725" y="2599"/>
                    </a:lnTo>
                    <a:lnTo>
                      <a:pt x="181" y="2283"/>
                    </a:lnTo>
                    <a:lnTo>
                      <a:pt x="163" y="2268"/>
                    </a:lnTo>
                    <a:lnTo>
                      <a:pt x="156" y="2259"/>
                    </a:lnTo>
                    <a:lnTo>
                      <a:pt x="151" y="2244"/>
                    </a:lnTo>
                    <a:lnTo>
                      <a:pt x="146" y="2214"/>
                    </a:lnTo>
                    <a:lnTo>
                      <a:pt x="146" y="2195"/>
                    </a:lnTo>
                    <a:lnTo>
                      <a:pt x="414" y="1042"/>
                    </a:lnTo>
                    <a:lnTo>
                      <a:pt x="441" y="990"/>
                    </a:lnTo>
                    <a:lnTo>
                      <a:pt x="467" y="961"/>
                    </a:lnTo>
                    <a:lnTo>
                      <a:pt x="510" y="916"/>
                    </a:lnTo>
                    <a:lnTo>
                      <a:pt x="543" y="883"/>
                    </a:lnTo>
                    <a:lnTo>
                      <a:pt x="1379" y="360"/>
                    </a:lnTo>
                    <a:close/>
                  </a:path>
                </a:pathLst>
              </a:custGeom>
              <a:solidFill>
                <a:srgbClr val="808080"/>
              </a:solidFill>
              <a:ln w="12700">
                <a:solidFill>
                  <a:srgbClr val="000000"/>
                </a:solidFill>
                <a:prstDash val="solid"/>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72" name="Freeform 1103"/>
              <p:cNvSpPr>
                <a:spLocks/>
              </p:cNvSpPr>
              <p:nvPr/>
            </p:nvSpPr>
            <p:spPr bwMode="auto">
              <a:xfrm>
                <a:off x="2923" y="661"/>
                <a:ext cx="865" cy="1224"/>
              </a:xfrm>
              <a:custGeom>
                <a:avLst/>
                <a:gdLst/>
                <a:ahLst/>
                <a:cxnLst>
                  <a:cxn ang="0">
                    <a:pos x="837" y="330"/>
                  </a:cxn>
                  <a:cxn ang="0">
                    <a:pos x="809" y="296"/>
                  </a:cxn>
                  <a:cxn ang="0">
                    <a:pos x="766" y="261"/>
                  </a:cxn>
                  <a:cxn ang="0">
                    <a:pos x="704" y="227"/>
                  </a:cxn>
                  <a:cxn ang="0">
                    <a:pos x="546" y="139"/>
                  </a:cxn>
                  <a:cxn ang="0">
                    <a:pos x="373" y="50"/>
                  </a:cxn>
                  <a:cxn ang="0">
                    <a:pos x="312" y="20"/>
                  </a:cxn>
                  <a:cxn ang="0">
                    <a:pos x="270" y="6"/>
                  </a:cxn>
                  <a:cxn ang="0">
                    <a:pos x="238" y="0"/>
                  </a:cxn>
                  <a:cxn ang="0">
                    <a:pos x="213" y="0"/>
                  </a:cxn>
                  <a:cxn ang="0">
                    <a:pos x="191" y="5"/>
                  </a:cxn>
                  <a:cxn ang="0">
                    <a:pos x="170" y="20"/>
                  </a:cxn>
                  <a:cxn ang="0">
                    <a:pos x="153" y="39"/>
                  </a:cxn>
                  <a:cxn ang="0">
                    <a:pos x="138" y="72"/>
                  </a:cxn>
                  <a:cxn ang="0">
                    <a:pos x="0" y="782"/>
                  </a:cxn>
                  <a:cxn ang="0">
                    <a:pos x="0" y="812"/>
                  </a:cxn>
                  <a:cxn ang="0">
                    <a:pos x="0" y="851"/>
                  </a:cxn>
                  <a:cxn ang="0">
                    <a:pos x="6" y="879"/>
                  </a:cxn>
                  <a:cxn ang="0">
                    <a:pos x="15" y="899"/>
                  </a:cxn>
                  <a:cxn ang="0">
                    <a:pos x="27" y="918"/>
                  </a:cxn>
                  <a:cxn ang="0">
                    <a:pos x="53" y="943"/>
                  </a:cxn>
                  <a:cxn ang="0">
                    <a:pos x="79" y="960"/>
                  </a:cxn>
                  <a:cxn ang="0">
                    <a:pos x="110" y="977"/>
                  </a:cxn>
                  <a:cxn ang="0">
                    <a:pos x="520" y="1190"/>
                  </a:cxn>
                  <a:cxn ang="0">
                    <a:pos x="559" y="1206"/>
                  </a:cxn>
                  <a:cxn ang="0">
                    <a:pos x="593" y="1216"/>
                  </a:cxn>
                  <a:cxn ang="0">
                    <a:pos x="632" y="1224"/>
                  </a:cxn>
                  <a:cxn ang="0">
                    <a:pos x="658" y="1224"/>
                  </a:cxn>
                  <a:cxn ang="0">
                    <a:pos x="684" y="1216"/>
                  </a:cxn>
                  <a:cxn ang="0">
                    <a:pos x="704" y="1191"/>
                  </a:cxn>
                  <a:cxn ang="0">
                    <a:pos x="715" y="1147"/>
                  </a:cxn>
                  <a:cxn ang="0">
                    <a:pos x="731" y="1091"/>
                  </a:cxn>
                  <a:cxn ang="0">
                    <a:pos x="802" y="782"/>
                  </a:cxn>
                  <a:cxn ang="0">
                    <a:pos x="854" y="476"/>
                  </a:cxn>
                  <a:cxn ang="0">
                    <a:pos x="865" y="405"/>
                  </a:cxn>
                  <a:cxn ang="0">
                    <a:pos x="863" y="379"/>
                  </a:cxn>
                  <a:cxn ang="0">
                    <a:pos x="855" y="356"/>
                  </a:cxn>
                  <a:cxn ang="0">
                    <a:pos x="837" y="330"/>
                  </a:cxn>
                </a:cxnLst>
                <a:rect l="0" t="0" r="r" b="b"/>
                <a:pathLst>
                  <a:path w="865" h="1224">
                    <a:moveTo>
                      <a:pt x="837" y="330"/>
                    </a:moveTo>
                    <a:lnTo>
                      <a:pt x="809" y="296"/>
                    </a:lnTo>
                    <a:lnTo>
                      <a:pt x="766" y="261"/>
                    </a:lnTo>
                    <a:lnTo>
                      <a:pt x="704" y="227"/>
                    </a:lnTo>
                    <a:lnTo>
                      <a:pt x="546" y="139"/>
                    </a:lnTo>
                    <a:lnTo>
                      <a:pt x="373" y="50"/>
                    </a:lnTo>
                    <a:lnTo>
                      <a:pt x="312" y="20"/>
                    </a:lnTo>
                    <a:lnTo>
                      <a:pt x="270" y="6"/>
                    </a:lnTo>
                    <a:lnTo>
                      <a:pt x="238" y="0"/>
                    </a:lnTo>
                    <a:lnTo>
                      <a:pt x="213" y="0"/>
                    </a:lnTo>
                    <a:lnTo>
                      <a:pt x="191" y="5"/>
                    </a:lnTo>
                    <a:lnTo>
                      <a:pt x="170" y="20"/>
                    </a:lnTo>
                    <a:lnTo>
                      <a:pt x="153" y="39"/>
                    </a:lnTo>
                    <a:lnTo>
                      <a:pt x="138" y="72"/>
                    </a:lnTo>
                    <a:lnTo>
                      <a:pt x="0" y="782"/>
                    </a:lnTo>
                    <a:lnTo>
                      <a:pt x="0" y="812"/>
                    </a:lnTo>
                    <a:lnTo>
                      <a:pt x="0" y="851"/>
                    </a:lnTo>
                    <a:lnTo>
                      <a:pt x="6" y="879"/>
                    </a:lnTo>
                    <a:lnTo>
                      <a:pt x="15" y="899"/>
                    </a:lnTo>
                    <a:lnTo>
                      <a:pt x="27" y="918"/>
                    </a:lnTo>
                    <a:lnTo>
                      <a:pt x="53" y="943"/>
                    </a:lnTo>
                    <a:lnTo>
                      <a:pt x="79" y="960"/>
                    </a:lnTo>
                    <a:lnTo>
                      <a:pt x="110" y="977"/>
                    </a:lnTo>
                    <a:lnTo>
                      <a:pt x="520" y="1190"/>
                    </a:lnTo>
                    <a:lnTo>
                      <a:pt x="559" y="1206"/>
                    </a:lnTo>
                    <a:lnTo>
                      <a:pt x="593" y="1216"/>
                    </a:lnTo>
                    <a:lnTo>
                      <a:pt x="632" y="1224"/>
                    </a:lnTo>
                    <a:lnTo>
                      <a:pt x="658" y="1224"/>
                    </a:lnTo>
                    <a:lnTo>
                      <a:pt x="684" y="1216"/>
                    </a:lnTo>
                    <a:lnTo>
                      <a:pt x="704" y="1191"/>
                    </a:lnTo>
                    <a:lnTo>
                      <a:pt x="715" y="1147"/>
                    </a:lnTo>
                    <a:lnTo>
                      <a:pt x="731" y="1091"/>
                    </a:lnTo>
                    <a:lnTo>
                      <a:pt x="802" y="782"/>
                    </a:lnTo>
                    <a:lnTo>
                      <a:pt x="854" y="476"/>
                    </a:lnTo>
                    <a:lnTo>
                      <a:pt x="865" y="405"/>
                    </a:lnTo>
                    <a:lnTo>
                      <a:pt x="863" y="379"/>
                    </a:lnTo>
                    <a:lnTo>
                      <a:pt x="855" y="356"/>
                    </a:lnTo>
                    <a:lnTo>
                      <a:pt x="837" y="330"/>
                    </a:lnTo>
                    <a:close/>
                  </a:path>
                </a:pathLst>
              </a:custGeom>
              <a:solidFill>
                <a:srgbClr val="606060"/>
              </a:solidFill>
              <a:ln w="12700">
                <a:solidFill>
                  <a:srgbClr val="000000"/>
                </a:solidFill>
                <a:prstDash val="solid"/>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73" name="Freeform 1104"/>
              <p:cNvSpPr>
                <a:spLocks/>
              </p:cNvSpPr>
              <p:nvPr/>
            </p:nvSpPr>
            <p:spPr bwMode="auto">
              <a:xfrm>
                <a:off x="2471" y="1484"/>
                <a:ext cx="1133" cy="1597"/>
              </a:xfrm>
              <a:custGeom>
                <a:avLst/>
                <a:gdLst/>
                <a:ahLst/>
                <a:cxnLst>
                  <a:cxn ang="0">
                    <a:pos x="1128" y="404"/>
                  </a:cxn>
                  <a:cxn ang="0">
                    <a:pos x="1133" y="399"/>
                  </a:cxn>
                  <a:cxn ang="0">
                    <a:pos x="1078" y="423"/>
                  </a:cxn>
                  <a:cxn ang="0">
                    <a:pos x="1043" y="438"/>
                  </a:cxn>
                  <a:cxn ang="0">
                    <a:pos x="1026" y="448"/>
                  </a:cxn>
                  <a:cxn ang="0">
                    <a:pos x="1000" y="479"/>
                  </a:cxn>
                  <a:cxn ang="0">
                    <a:pos x="982" y="518"/>
                  </a:cxn>
                  <a:cxn ang="0">
                    <a:pos x="720" y="1597"/>
                  </a:cxn>
                  <a:cxn ang="0">
                    <a:pos x="0" y="1341"/>
                  </a:cxn>
                  <a:cxn ang="0">
                    <a:pos x="293" y="29"/>
                  </a:cxn>
                  <a:cxn ang="0">
                    <a:pos x="448" y="0"/>
                  </a:cxn>
                  <a:cxn ang="0">
                    <a:pos x="1128" y="404"/>
                  </a:cxn>
                </a:cxnLst>
                <a:rect l="0" t="0" r="r" b="b"/>
                <a:pathLst>
                  <a:path w="1133" h="1597">
                    <a:moveTo>
                      <a:pt x="1128" y="404"/>
                    </a:moveTo>
                    <a:lnTo>
                      <a:pt x="1133" y="399"/>
                    </a:lnTo>
                    <a:lnTo>
                      <a:pt x="1078" y="423"/>
                    </a:lnTo>
                    <a:lnTo>
                      <a:pt x="1043" y="438"/>
                    </a:lnTo>
                    <a:lnTo>
                      <a:pt x="1026" y="448"/>
                    </a:lnTo>
                    <a:lnTo>
                      <a:pt x="1000" y="479"/>
                    </a:lnTo>
                    <a:lnTo>
                      <a:pt x="982" y="518"/>
                    </a:lnTo>
                    <a:lnTo>
                      <a:pt x="720" y="1597"/>
                    </a:lnTo>
                    <a:lnTo>
                      <a:pt x="0" y="1341"/>
                    </a:lnTo>
                    <a:lnTo>
                      <a:pt x="293" y="29"/>
                    </a:lnTo>
                    <a:lnTo>
                      <a:pt x="448" y="0"/>
                    </a:lnTo>
                    <a:lnTo>
                      <a:pt x="1128" y="404"/>
                    </a:lnTo>
                    <a:close/>
                  </a:path>
                </a:pathLst>
              </a:custGeom>
              <a:solidFill>
                <a:srgbClr val="606060"/>
              </a:solidFill>
              <a:ln w="12700">
                <a:solidFill>
                  <a:srgbClr val="000000"/>
                </a:solidFill>
                <a:prstDash val="solid"/>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nvGrpSpPr>
              <p:cNvPr id="74" name="Group 1105"/>
              <p:cNvGrpSpPr>
                <a:grpSpLocks/>
              </p:cNvGrpSpPr>
              <p:nvPr/>
            </p:nvGrpSpPr>
            <p:grpSpPr bwMode="auto">
              <a:xfrm>
                <a:off x="3109" y="923"/>
                <a:ext cx="581" cy="666"/>
                <a:chOff x="3109" y="923"/>
                <a:chExt cx="581" cy="666"/>
              </a:xfrm>
            </p:grpSpPr>
            <p:sp>
              <p:nvSpPr>
                <p:cNvPr id="94" name="Oval 1106"/>
                <p:cNvSpPr>
                  <a:spLocks noChangeArrowheads="1"/>
                </p:cNvSpPr>
                <p:nvPr/>
              </p:nvSpPr>
              <p:spPr bwMode="auto">
                <a:xfrm>
                  <a:off x="3109" y="923"/>
                  <a:ext cx="581" cy="666"/>
                </a:xfrm>
                <a:prstGeom prst="ellipse">
                  <a:avLst/>
                </a:prstGeom>
                <a:solidFill>
                  <a:srgbClr val="40404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nvGrpSpPr>
                <p:cNvPr id="95" name="Group 1107"/>
                <p:cNvGrpSpPr>
                  <a:grpSpLocks/>
                </p:cNvGrpSpPr>
                <p:nvPr/>
              </p:nvGrpSpPr>
              <p:grpSpPr bwMode="auto">
                <a:xfrm>
                  <a:off x="3253" y="1034"/>
                  <a:ext cx="315" cy="442"/>
                  <a:chOff x="3253" y="1034"/>
                  <a:chExt cx="315" cy="442"/>
                </a:xfrm>
              </p:grpSpPr>
              <p:sp>
                <p:nvSpPr>
                  <p:cNvPr id="96" name="Oval 1108"/>
                  <p:cNvSpPr>
                    <a:spLocks noChangeArrowheads="1"/>
                  </p:cNvSpPr>
                  <p:nvPr/>
                </p:nvSpPr>
                <p:spPr bwMode="auto">
                  <a:xfrm>
                    <a:off x="3394" y="1231"/>
                    <a:ext cx="31" cy="36"/>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97" name="Oval 1109"/>
                  <p:cNvSpPr>
                    <a:spLocks noChangeArrowheads="1"/>
                  </p:cNvSpPr>
                  <p:nvPr/>
                </p:nvSpPr>
                <p:spPr bwMode="auto">
                  <a:xfrm>
                    <a:off x="3508" y="1277"/>
                    <a:ext cx="33" cy="36"/>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98" name="Oval 1110"/>
                  <p:cNvSpPr>
                    <a:spLocks noChangeArrowheads="1"/>
                  </p:cNvSpPr>
                  <p:nvPr/>
                </p:nvSpPr>
                <p:spPr bwMode="auto">
                  <a:xfrm>
                    <a:off x="3253" y="1350"/>
                    <a:ext cx="31" cy="35"/>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99" name="Oval 1111"/>
                  <p:cNvSpPr>
                    <a:spLocks noChangeArrowheads="1"/>
                  </p:cNvSpPr>
                  <p:nvPr/>
                </p:nvSpPr>
                <p:spPr bwMode="auto">
                  <a:xfrm>
                    <a:off x="3359" y="1395"/>
                    <a:ext cx="32" cy="33"/>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00" name="Oval 1112"/>
                  <p:cNvSpPr>
                    <a:spLocks noChangeArrowheads="1"/>
                  </p:cNvSpPr>
                  <p:nvPr/>
                </p:nvSpPr>
                <p:spPr bwMode="auto">
                  <a:xfrm>
                    <a:off x="3473" y="1439"/>
                    <a:ext cx="33" cy="37"/>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01" name="Oval 1113"/>
                  <p:cNvSpPr>
                    <a:spLocks noChangeArrowheads="1"/>
                  </p:cNvSpPr>
                  <p:nvPr/>
                </p:nvSpPr>
                <p:spPr bwMode="auto">
                  <a:xfrm>
                    <a:off x="3317" y="1282"/>
                    <a:ext cx="33" cy="36"/>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02" name="Oval 1114"/>
                  <p:cNvSpPr>
                    <a:spLocks noChangeArrowheads="1"/>
                  </p:cNvSpPr>
                  <p:nvPr/>
                </p:nvSpPr>
                <p:spPr bwMode="auto">
                  <a:xfrm>
                    <a:off x="3427" y="1333"/>
                    <a:ext cx="33" cy="36"/>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03" name="Oval 1115"/>
                  <p:cNvSpPr>
                    <a:spLocks noChangeArrowheads="1"/>
                  </p:cNvSpPr>
                  <p:nvPr/>
                </p:nvSpPr>
                <p:spPr bwMode="auto">
                  <a:xfrm>
                    <a:off x="3310" y="1034"/>
                    <a:ext cx="32" cy="36"/>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04" name="Oval 1116"/>
                  <p:cNvSpPr>
                    <a:spLocks noChangeArrowheads="1"/>
                  </p:cNvSpPr>
                  <p:nvPr/>
                </p:nvSpPr>
                <p:spPr bwMode="auto">
                  <a:xfrm>
                    <a:off x="3422" y="1076"/>
                    <a:ext cx="32" cy="36"/>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05" name="Oval 1117"/>
                  <p:cNvSpPr>
                    <a:spLocks noChangeArrowheads="1"/>
                  </p:cNvSpPr>
                  <p:nvPr/>
                </p:nvSpPr>
                <p:spPr bwMode="auto">
                  <a:xfrm>
                    <a:off x="3535" y="1124"/>
                    <a:ext cx="33" cy="36"/>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06" name="Oval 1118"/>
                  <p:cNvSpPr>
                    <a:spLocks noChangeArrowheads="1"/>
                  </p:cNvSpPr>
                  <p:nvPr/>
                </p:nvSpPr>
                <p:spPr bwMode="auto">
                  <a:xfrm>
                    <a:off x="3274" y="1190"/>
                    <a:ext cx="32" cy="36"/>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07" name="Oval 1119"/>
                  <p:cNvSpPr>
                    <a:spLocks noChangeArrowheads="1"/>
                  </p:cNvSpPr>
                  <p:nvPr/>
                </p:nvSpPr>
                <p:spPr bwMode="auto">
                  <a:xfrm>
                    <a:off x="3347" y="1129"/>
                    <a:ext cx="33" cy="36"/>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108" name="Oval 1120"/>
                  <p:cNvSpPr>
                    <a:spLocks noChangeArrowheads="1"/>
                  </p:cNvSpPr>
                  <p:nvPr/>
                </p:nvSpPr>
                <p:spPr bwMode="auto">
                  <a:xfrm>
                    <a:off x="3462" y="1170"/>
                    <a:ext cx="33" cy="36"/>
                  </a:xfrm>
                  <a:prstGeom prst="ellipse">
                    <a:avLst/>
                  </a:prstGeom>
                  <a:solidFill>
                    <a:srgbClr val="20202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grpSp>
          <p:grpSp>
            <p:nvGrpSpPr>
              <p:cNvPr id="75" name="Group 1121"/>
              <p:cNvGrpSpPr>
                <a:grpSpLocks/>
              </p:cNvGrpSpPr>
              <p:nvPr/>
            </p:nvGrpSpPr>
            <p:grpSpPr bwMode="auto">
              <a:xfrm>
                <a:off x="2659" y="1726"/>
                <a:ext cx="753" cy="1238"/>
                <a:chOff x="2659" y="1726"/>
                <a:chExt cx="753" cy="1238"/>
              </a:xfrm>
            </p:grpSpPr>
            <p:sp>
              <p:nvSpPr>
                <p:cNvPr id="76" name="Oval 1122"/>
                <p:cNvSpPr>
                  <a:spLocks noChangeArrowheads="1"/>
                </p:cNvSpPr>
                <p:nvPr/>
              </p:nvSpPr>
              <p:spPr bwMode="auto">
                <a:xfrm>
                  <a:off x="3038" y="2793"/>
                  <a:ext cx="150" cy="171"/>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77" name="Oval 1123"/>
                <p:cNvSpPr>
                  <a:spLocks noChangeArrowheads="1"/>
                </p:cNvSpPr>
                <p:nvPr/>
              </p:nvSpPr>
              <p:spPr bwMode="auto">
                <a:xfrm>
                  <a:off x="2884" y="1726"/>
                  <a:ext cx="149" cy="172"/>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78" name="Oval 1124"/>
                <p:cNvSpPr>
                  <a:spLocks noChangeArrowheads="1"/>
                </p:cNvSpPr>
                <p:nvPr/>
              </p:nvSpPr>
              <p:spPr bwMode="auto">
                <a:xfrm>
                  <a:off x="3077" y="1806"/>
                  <a:ext cx="150" cy="171"/>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79" name="Oval 1125"/>
                <p:cNvSpPr>
                  <a:spLocks noChangeArrowheads="1"/>
                </p:cNvSpPr>
                <p:nvPr/>
              </p:nvSpPr>
              <p:spPr bwMode="auto">
                <a:xfrm>
                  <a:off x="3263" y="1889"/>
                  <a:ext cx="149" cy="171"/>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80" name="Oval 1126"/>
                <p:cNvSpPr>
                  <a:spLocks noChangeArrowheads="1"/>
                </p:cNvSpPr>
                <p:nvPr/>
              </p:nvSpPr>
              <p:spPr bwMode="auto">
                <a:xfrm>
                  <a:off x="2839" y="1908"/>
                  <a:ext cx="149" cy="171"/>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81" name="Oval 1127"/>
                <p:cNvSpPr>
                  <a:spLocks noChangeArrowheads="1"/>
                </p:cNvSpPr>
                <p:nvPr/>
              </p:nvSpPr>
              <p:spPr bwMode="auto">
                <a:xfrm>
                  <a:off x="3032" y="1986"/>
                  <a:ext cx="151" cy="171"/>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82" name="Oval 1128"/>
                <p:cNvSpPr>
                  <a:spLocks noChangeArrowheads="1"/>
                </p:cNvSpPr>
                <p:nvPr/>
              </p:nvSpPr>
              <p:spPr bwMode="auto">
                <a:xfrm>
                  <a:off x="3218" y="2070"/>
                  <a:ext cx="149" cy="171"/>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83" name="Oval 1129"/>
                <p:cNvSpPr>
                  <a:spLocks noChangeArrowheads="1"/>
                </p:cNvSpPr>
                <p:nvPr/>
              </p:nvSpPr>
              <p:spPr bwMode="auto">
                <a:xfrm>
                  <a:off x="2788" y="2088"/>
                  <a:ext cx="150" cy="171"/>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84" name="Oval 1130"/>
                <p:cNvSpPr>
                  <a:spLocks noChangeArrowheads="1"/>
                </p:cNvSpPr>
                <p:nvPr/>
              </p:nvSpPr>
              <p:spPr bwMode="auto">
                <a:xfrm>
                  <a:off x="2983" y="2167"/>
                  <a:ext cx="149" cy="171"/>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85" name="Oval 1131"/>
                <p:cNvSpPr>
                  <a:spLocks noChangeArrowheads="1"/>
                </p:cNvSpPr>
                <p:nvPr/>
              </p:nvSpPr>
              <p:spPr bwMode="auto">
                <a:xfrm>
                  <a:off x="3167" y="2250"/>
                  <a:ext cx="151" cy="173"/>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86" name="Oval 1132"/>
                <p:cNvSpPr>
                  <a:spLocks noChangeArrowheads="1"/>
                </p:cNvSpPr>
                <p:nvPr/>
              </p:nvSpPr>
              <p:spPr bwMode="auto">
                <a:xfrm>
                  <a:off x="2741" y="2269"/>
                  <a:ext cx="149" cy="171"/>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87" name="Oval 1133"/>
                <p:cNvSpPr>
                  <a:spLocks noChangeArrowheads="1"/>
                </p:cNvSpPr>
                <p:nvPr/>
              </p:nvSpPr>
              <p:spPr bwMode="auto">
                <a:xfrm>
                  <a:off x="2935" y="2347"/>
                  <a:ext cx="150" cy="173"/>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88" name="Oval 1134"/>
                <p:cNvSpPr>
                  <a:spLocks noChangeArrowheads="1"/>
                </p:cNvSpPr>
                <p:nvPr/>
              </p:nvSpPr>
              <p:spPr bwMode="auto">
                <a:xfrm>
                  <a:off x="3120" y="2431"/>
                  <a:ext cx="149" cy="172"/>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89" name="Oval 1135"/>
                <p:cNvSpPr>
                  <a:spLocks noChangeArrowheads="1"/>
                </p:cNvSpPr>
                <p:nvPr/>
              </p:nvSpPr>
              <p:spPr bwMode="auto">
                <a:xfrm>
                  <a:off x="2698" y="2453"/>
                  <a:ext cx="150" cy="171"/>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90" name="Oval 1136"/>
                <p:cNvSpPr>
                  <a:spLocks noChangeArrowheads="1"/>
                </p:cNvSpPr>
                <p:nvPr/>
              </p:nvSpPr>
              <p:spPr bwMode="auto">
                <a:xfrm>
                  <a:off x="2891" y="2531"/>
                  <a:ext cx="150" cy="172"/>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91" name="Oval 1137"/>
                <p:cNvSpPr>
                  <a:spLocks noChangeArrowheads="1"/>
                </p:cNvSpPr>
                <p:nvPr/>
              </p:nvSpPr>
              <p:spPr bwMode="auto">
                <a:xfrm>
                  <a:off x="3077" y="2615"/>
                  <a:ext cx="150" cy="172"/>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92" name="Oval 1138"/>
                <p:cNvSpPr>
                  <a:spLocks noChangeArrowheads="1"/>
                </p:cNvSpPr>
                <p:nvPr/>
              </p:nvSpPr>
              <p:spPr bwMode="auto">
                <a:xfrm>
                  <a:off x="2659" y="2630"/>
                  <a:ext cx="150" cy="172"/>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93" name="Oval 1139"/>
                <p:cNvSpPr>
                  <a:spLocks noChangeArrowheads="1"/>
                </p:cNvSpPr>
                <p:nvPr/>
              </p:nvSpPr>
              <p:spPr bwMode="auto">
                <a:xfrm>
                  <a:off x="2853" y="2708"/>
                  <a:ext cx="150" cy="173"/>
                </a:xfrm>
                <a:prstGeom prst="ellipse">
                  <a:avLst/>
                </a:prstGeom>
                <a:solidFill>
                  <a:srgbClr val="A0A0A0"/>
                </a:solidFill>
                <a:ln w="12700">
                  <a:solidFill>
                    <a:srgbClr val="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grpSp>
        <p:sp>
          <p:nvSpPr>
            <p:cNvPr id="58" name="Line 1140"/>
            <p:cNvSpPr>
              <a:spLocks noChangeShapeType="1"/>
            </p:cNvSpPr>
            <p:nvPr/>
          </p:nvSpPr>
          <p:spPr bwMode="auto">
            <a:xfrm flipV="1">
              <a:off x="4848" y="1968"/>
              <a:ext cx="144" cy="96"/>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aphicFrame>
          <p:nvGraphicFramePr>
            <p:cNvPr id="59" name="Object 1141"/>
            <p:cNvGraphicFramePr>
              <a:graphicFrameLocks noChangeAspect="1"/>
            </p:cNvGraphicFramePr>
            <p:nvPr/>
          </p:nvGraphicFramePr>
          <p:xfrm>
            <a:off x="2640" y="2928"/>
            <a:ext cx="459" cy="196"/>
          </p:xfrm>
          <a:graphic>
            <a:graphicData uri="http://schemas.openxmlformats.org/presentationml/2006/ole">
              <mc:AlternateContent xmlns:mc="http://schemas.openxmlformats.org/markup-compatibility/2006">
                <mc:Choice xmlns:v="urn:schemas-microsoft-com:vml" Requires="v">
                  <p:oleObj spid="_x0000_s1056" name="클립" r:id="rId14" imgW="729360" imgH="312480" progId="">
                    <p:embed/>
                  </p:oleObj>
                </mc:Choice>
                <mc:Fallback>
                  <p:oleObj name="클립" r:id="rId14" imgW="729360" imgH="312480" progId="">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0" y="2928"/>
                          <a:ext cx="459" cy="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1142"/>
            <p:cNvGraphicFramePr>
              <a:graphicFrameLocks noChangeAspect="1"/>
            </p:cNvGraphicFramePr>
            <p:nvPr/>
          </p:nvGraphicFramePr>
          <p:xfrm>
            <a:off x="240" y="2592"/>
            <a:ext cx="432" cy="311"/>
          </p:xfrm>
          <a:graphic>
            <a:graphicData uri="http://schemas.openxmlformats.org/presentationml/2006/ole">
              <mc:AlternateContent xmlns:mc="http://schemas.openxmlformats.org/markup-compatibility/2006">
                <mc:Choice xmlns:v="urn:schemas-microsoft-com:vml" Requires="v">
                  <p:oleObj spid="_x0000_s1057" name="클립" r:id="rId16" imgW="1299600" imgH="936000" progId="">
                    <p:embed/>
                  </p:oleObj>
                </mc:Choice>
                <mc:Fallback>
                  <p:oleObj name="클립" r:id="rId16" imgW="1299600" imgH="936000" progId="">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 y="2592"/>
                          <a:ext cx="432" cy="3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Line 1143"/>
            <p:cNvSpPr>
              <a:spLocks noChangeShapeType="1"/>
            </p:cNvSpPr>
            <p:nvPr/>
          </p:nvSpPr>
          <p:spPr bwMode="auto">
            <a:xfrm flipH="1">
              <a:off x="576" y="2544"/>
              <a:ext cx="144" cy="192"/>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aphicFrame>
          <p:nvGraphicFramePr>
            <p:cNvPr id="62" name="Object 1144"/>
            <p:cNvGraphicFramePr>
              <a:graphicFrameLocks noChangeAspect="1"/>
            </p:cNvGraphicFramePr>
            <p:nvPr/>
          </p:nvGraphicFramePr>
          <p:xfrm>
            <a:off x="384" y="1728"/>
            <a:ext cx="406" cy="312"/>
          </p:xfrm>
          <a:graphic>
            <a:graphicData uri="http://schemas.openxmlformats.org/presentationml/2006/ole">
              <mc:AlternateContent xmlns:mc="http://schemas.openxmlformats.org/markup-compatibility/2006">
                <mc:Choice xmlns:v="urn:schemas-microsoft-com:vml" Requires="v">
                  <p:oleObj spid="_x0000_s1058" name="클립" r:id="rId18" imgW="4182480" imgH="3215880" progId="">
                    <p:embed/>
                  </p:oleObj>
                </mc:Choice>
                <mc:Fallback>
                  <p:oleObj name="클립" r:id="rId18" imgW="4182480" imgH="3215880" progId="">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 y="1728"/>
                          <a:ext cx="406" cy="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1145"/>
            <p:cNvGraphicFramePr>
              <a:graphicFrameLocks noChangeAspect="1"/>
            </p:cNvGraphicFramePr>
            <p:nvPr/>
          </p:nvGraphicFramePr>
          <p:xfrm>
            <a:off x="4944" y="1104"/>
            <a:ext cx="502" cy="554"/>
          </p:xfrm>
          <a:graphic>
            <a:graphicData uri="http://schemas.openxmlformats.org/presentationml/2006/ole">
              <mc:AlternateContent xmlns:mc="http://schemas.openxmlformats.org/markup-compatibility/2006">
                <mc:Choice xmlns:v="urn:schemas-microsoft-com:vml" Requires="v">
                  <p:oleObj spid="_x0000_s1059" name="클립" r:id="rId20" imgW="3116160" imgH="3436560" progId="">
                    <p:embed/>
                  </p:oleObj>
                </mc:Choice>
                <mc:Fallback>
                  <p:oleObj name="클립" r:id="rId20" imgW="3116160" imgH="3436560" progId="">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44" y="1104"/>
                          <a:ext cx="502" cy="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1146"/>
            <p:cNvGraphicFramePr>
              <a:graphicFrameLocks noChangeAspect="1"/>
            </p:cNvGraphicFramePr>
            <p:nvPr/>
          </p:nvGraphicFramePr>
          <p:xfrm>
            <a:off x="3264" y="2976"/>
            <a:ext cx="317" cy="434"/>
          </p:xfrm>
          <a:graphic>
            <a:graphicData uri="http://schemas.openxmlformats.org/presentationml/2006/ole">
              <mc:AlternateContent xmlns:mc="http://schemas.openxmlformats.org/markup-compatibility/2006">
                <mc:Choice xmlns:v="urn:schemas-microsoft-com:vml" Requires="v">
                  <p:oleObj spid="_x0000_s1060" name="클립" r:id="rId22" imgW="1653840" imgH="3512880" progId="">
                    <p:embed/>
                  </p:oleObj>
                </mc:Choice>
                <mc:Fallback>
                  <p:oleObj name="클립" r:id="rId22" imgW="1653840" imgH="3512880" progId="">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64" y="2976"/>
                          <a:ext cx="317" cy="4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Line 1147"/>
            <p:cNvSpPr>
              <a:spLocks noChangeShapeType="1"/>
            </p:cNvSpPr>
            <p:nvPr/>
          </p:nvSpPr>
          <p:spPr bwMode="auto">
            <a:xfrm flipH="1">
              <a:off x="3456" y="2832"/>
              <a:ext cx="48" cy="192"/>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aphicFrame>
          <p:nvGraphicFramePr>
            <p:cNvPr id="66" name="Object 1148"/>
            <p:cNvGraphicFramePr>
              <a:graphicFrameLocks noChangeAspect="1"/>
            </p:cNvGraphicFramePr>
            <p:nvPr/>
          </p:nvGraphicFramePr>
          <p:xfrm>
            <a:off x="3168" y="1296"/>
            <a:ext cx="379" cy="394"/>
          </p:xfrm>
          <a:graphic>
            <a:graphicData uri="http://schemas.openxmlformats.org/presentationml/2006/ole">
              <mc:AlternateContent xmlns:mc="http://schemas.openxmlformats.org/markup-compatibility/2006">
                <mc:Choice xmlns:v="urn:schemas-microsoft-com:vml" Requires="v">
                  <p:oleObj spid="_x0000_s1061" name="클립" r:id="rId24" imgW="3985920" imgH="4144680" progId="">
                    <p:embed/>
                  </p:oleObj>
                </mc:Choice>
                <mc:Fallback>
                  <p:oleObj name="클립" r:id="rId24" imgW="3985920" imgH="4144680" progId="">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68" y="1296"/>
                          <a:ext cx="379" cy="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Line 1149"/>
            <p:cNvSpPr>
              <a:spLocks noChangeShapeType="1"/>
            </p:cNvSpPr>
            <p:nvPr/>
          </p:nvSpPr>
          <p:spPr bwMode="auto">
            <a:xfrm>
              <a:off x="3408" y="1680"/>
              <a:ext cx="144" cy="192"/>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sp>
          <p:nvSpPr>
            <p:cNvPr id="68" name="Line 1150"/>
            <p:cNvSpPr>
              <a:spLocks noChangeShapeType="1"/>
            </p:cNvSpPr>
            <p:nvPr/>
          </p:nvSpPr>
          <p:spPr bwMode="auto">
            <a:xfrm>
              <a:off x="2064" y="2784"/>
              <a:ext cx="288" cy="240"/>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sz="1400" b="0" i="0" u="none" strike="noStrike" kern="0" cap="none" spc="0" normalizeH="0" baseline="0" noProof="0" dirty="0" smtClean="0">
                <a:ln>
                  <a:noFill/>
                </a:ln>
                <a:solidFill>
                  <a:srgbClr val="000000"/>
                </a:solidFill>
                <a:effectLst/>
                <a:uLnTx/>
                <a:uFillTx/>
                <a:latin typeface="Arial" pitchFamily="34" charset="0"/>
                <a:cs typeface="+mn-cs"/>
              </a:endParaRPr>
            </a:p>
          </p:txBody>
        </p:sp>
      </p:grpSp>
      <p:grpSp>
        <p:nvGrpSpPr>
          <p:cNvPr id="129" name="Group 1151"/>
          <p:cNvGrpSpPr>
            <a:grpSpLocks/>
          </p:cNvGrpSpPr>
          <p:nvPr/>
        </p:nvGrpSpPr>
        <p:grpSpPr bwMode="auto">
          <a:xfrm>
            <a:off x="819150" y="1143000"/>
            <a:ext cx="7594600" cy="4981575"/>
            <a:chOff x="672" y="912"/>
            <a:chExt cx="4416" cy="3138"/>
          </a:xfrm>
        </p:grpSpPr>
        <p:sp>
          <p:nvSpPr>
            <p:cNvPr id="130" name="Text Box 1152"/>
            <p:cNvSpPr txBox="1">
              <a:spLocks noChangeArrowheads="1"/>
            </p:cNvSpPr>
            <p:nvPr/>
          </p:nvSpPr>
          <p:spPr bwMode="auto">
            <a:xfrm>
              <a:off x="816" y="1200"/>
              <a:ext cx="1270" cy="728"/>
            </a:xfrm>
            <a:prstGeom prst="rect">
              <a:avLst/>
            </a:prstGeom>
            <a:noFill/>
            <a:ln w="12700">
              <a:noFill/>
              <a:miter lim="800000"/>
              <a:headEnd type="none" w="sm" len="sm"/>
              <a:tailEnd type="none" w="sm" len="sm"/>
            </a:ln>
            <a:effectLst/>
          </p:spPr>
          <p:txBody>
            <a:bodyPr wrap="none">
              <a:spAutoFit/>
            </a:bodyPr>
            <a:lstStyle/>
            <a:p>
              <a:pPr eaLnBrk="0" hangingPunct="0"/>
              <a:r>
                <a:rPr kumimoji="1" lang="en-US" altLang="ko-KR" sz="1400" b="1" dirty="0" smtClean="0">
                  <a:solidFill>
                    <a:srgbClr val="000000"/>
                  </a:solidFill>
                  <a:latin typeface="Arial" pitchFamily="34" charset="0"/>
                  <a:cs typeface="+mn-cs"/>
                </a:rPr>
                <a:t>World-Wide Web</a:t>
              </a:r>
            </a:p>
            <a:p>
              <a:pPr eaLnBrk="0" hangingPunct="0"/>
              <a:r>
                <a:rPr kumimoji="1" lang="en-US" altLang="ko-KR" sz="1400" b="1" dirty="0" smtClean="0">
                  <a:solidFill>
                    <a:srgbClr val="000000"/>
                  </a:solidFill>
                  <a:latin typeface="Arial" pitchFamily="34" charset="0"/>
                  <a:cs typeface="+mn-cs"/>
                </a:rPr>
                <a:t>Email, DNS, FTP</a:t>
              </a:r>
            </a:p>
            <a:p>
              <a:pPr eaLnBrk="0" hangingPunct="0"/>
              <a:r>
                <a:rPr kumimoji="1" lang="en-US" altLang="ko-KR" sz="1400" b="1" dirty="0" smtClean="0">
                  <a:solidFill>
                    <a:srgbClr val="000000"/>
                  </a:solidFill>
                  <a:latin typeface="Arial" pitchFamily="34" charset="0"/>
                  <a:cs typeface="+mn-cs"/>
                </a:rPr>
                <a:t>News, Telnet, IRC</a:t>
              </a:r>
            </a:p>
            <a:p>
              <a:pPr eaLnBrk="0" hangingPunct="0"/>
              <a:r>
                <a:rPr kumimoji="1" lang="en-US" altLang="ko-KR" sz="1400" b="1" dirty="0" smtClean="0">
                  <a:solidFill>
                    <a:srgbClr val="000000"/>
                  </a:solidFill>
                  <a:latin typeface="Arial" pitchFamily="34" charset="0"/>
                  <a:cs typeface="+mn-cs"/>
                </a:rPr>
                <a:t>RealAudio, RealVideo</a:t>
              </a:r>
            </a:p>
            <a:p>
              <a:pPr eaLnBrk="0" hangingPunct="0"/>
              <a:r>
                <a:rPr kumimoji="1" lang="en-US" altLang="ko-KR" sz="1400" b="1" dirty="0" smtClean="0">
                  <a:solidFill>
                    <a:srgbClr val="000000"/>
                  </a:solidFill>
                  <a:latin typeface="Arial" pitchFamily="34" charset="0"/>
                  <a:cs typeface="+mn-cs"/>
                </a:rPr>
                <a:t>MBone</a:t>
              </a:r>
            </a:p>
          </p:txBody>
        </p:sp>
        <p:sp>
          <p:nvSpPr>
            <p:cNvPr id="131" name="Text Box 1153"/>
            <p:cNvSpPr txBox="1">
              <a:spLocks noChangeArrowheads="1"/>
            </p:cNvSpPr>
            <p:nvPr/>
          </p:nvSpPr>
          <p:spPr bwMode="auto">
            <a:xfrm>
              <a:off x="672" y="3216"/>
              <a:ext cx="1266" cy="728"/>
            </a:xfrm>
            <a:prstGeom prst="rect">
              <a:avLst/>
            </a:prstGeom>
            <a:noFill/>
            <a:ln w="12700">
              <a:noFill/>
              <a:miter lim="800000"/>
              <a:headEnd type="none" w="sm" len="sm"/>
              <a:tailEnd type="none" w="sm" len="sm"/>
            </a:ln>
            <a:effectLst/>
          </p:spPr>
          <p:txBody>
            <a:bodyPr wrap="none">
              <a:spAutoFit/>
            </a:bodyPr>
            <a:lstStyle/>
            <a:p>
              <a:pPr eaLnBrk="0" hangingPunct="0"/>
              <a:r>
                <a:rPr kumimoji="1" lang="en-US" altLang="ko-KR" sz="1400" b="1" dirty="0" smtClean="0">
                  <a:solidFill>
                    <a:srgbClr val="000000"/>
                  </a:solidFill>
                  <a:latin typeface="Arial" pitchFamily="34" charset="0"/>
                  <a:cs typeface="+mn-cs"/>
                </a:rPr>
                <a:t>Video Conferencing</a:t>
              </a:r>
            </a:p>
            <a:p>
              <a:pPr eaLnBrk="0" hangingPunct="0"/>
              <a:r>
                <a:rPr kumimoji="1" lang="en-US" altLang="ko-KR" sz="1400" b="1" dirty="0" smtClean="0">
                  <a:solidFill>
                    <a:srgbClr val="000000"/>
                  </a:solidFill>
                  <a:latin typeface="Arial" pitchFamily="34" charset="0"/>
                  <a:cs typeface="+mn-cs"/>
                </a:rPr>
                <a:t>Electronic Commerce</a:t>
              </a:r>
            </a:p>
            <a:p>
              <a:pPr eaLnBrk="0" hangingPunct="0"/>
              <a:r>
                <a:rPr kumimoji="1" lang="en-US" altLang="ko-KR" sz="1400" b="1" dirty="0" smtClean="0">
                  <a:solidFill>
                    <a:srgbClr val="000000"/>
                  </a:solidFill>
                  <a:latin typeface="Arial" pitchFamily="34" charset="0"/>
                  <a:cs typeface="+mn-cs"/>
                </a:rPr>
                <a:t>Internet Phone</a:t>
              </a:r>
            </a:p>
            <a:p>
              <a:pPr eaLnBrk="0" hangingPunct="0"/>
              <a:r>
                <a:rPr kumimoji="1" lang="en-US" altLang="ko-KR" sz="1400" b="1" dirty="0" smtClean="0">
                  <a:solidFill>
                    <a:srgbClr val="000000"/>
                  </a:solidFill>
                  <a:latin typeface="Arial" pitchFamily="34" charset="0"/>
                  <a:cs typeface="+mn-cs"/>
                </a:rPr>
                <a:t>Banking, Accounting</a:t>
              </a:r>
            </a:p>
            <a:p>
              <a:pPr eaLnBrk="0" hangingPunct="0"/>
              <a:r>
                <a:rPr kumimoji="1" lang="en-US" altLang="ko-KR" sz="1400" b="1" dirty="0" smtClean="0">
                  <a:solidFill>
                    <a:srgbClr val="000000"/>
                  </a:solidFill>
                  <a:latin typeface="Arial" pitchFamily="34" charset="0"/>
                  <a:cs typeface="+mn-cs"/>
                </a:rPr>
                <a:t>Distance Learning</a:t>
              </a:r>
            </a:p>
          </p:txBody>
        </p:sp>
        <p:sp>
          <p:nvSpPr>
            <p:cNvPr id="132" name="Text Box 1154"/>
            <p:cNvSpPr txBox="1">
              <a:spLocks noChangeArrowheads="1"/>
            </p:cNvSpPr>
            <p:nvPr/>
          </p:nvSpPr>
          <p:spPr bwMode="auto">
            <a:xfrm>
              <a:off x="3600" y="912"/>
              <a:ext cx="1392" cy="465"/>
            </a:xfrm>
            <a:prstGeom prst="rect">
              <a:avLst/>
            </a:prstGeom>
            <a:noFill/>
            <a:ln w="12700">
              <a:noFill/>
              <a:miter lim="800000"/>
              <a:headEnd type="none" w="sm" len="sm"/>
              <a:tailEnd type="none" w="sm" len="sm"/>
            </a:ln>
            <a:effectLst/>
          </p:spPr>
          <p:txBody>
            <a:bodyPr>
              <a:spAutoFit/>
            </a:bodyPr>
            <a:lstStyle/>
            <a:p>
              <a:pPr eaLnBrk="0" hangingPunct="0"/>
              <a:r>
                <a:rPr kumimoji="1" lang="en-US" altLang="ko-KR" sz="1400" b="1" dirty="0" smtClean="0">
                  <a:solidFill>
                    <a:srgbClr val="000000"/>
                  </a:solidFill>
                  <a:latin typeface="Arial" pitchFamily="34" charset="0"/>
                  <a:cs typeface="+mn-cs"/>
                </a:rPr>
                <a:t>Local, Long-distance, Oversea Phone service</a:t>
              </a:r>
            </a:p>
            <a:p>
              <a:pPr eaLnBrk="0" hangingPunct="0"/>
              <a:r>
                <a:rPr kumimoji="1" lang="en-US" altLang="ko-KR" sz="1400" b="1" dirty="0" smtClean="0">
                  <a:solidFill>
                    <a:srgbClr val="000000"/>
                  </a:solidFill>
                  <a:latin typeface="Arial" pitchFamily="34" charset="0"/>
                  <a:cs typeface="+mn-cs"/>
                </a:rPr>
                <a:t>IN service, cellular</a:t>
              </a:r>
            </a:p>
          </p:txBody>
        </p:sp>
        <p:sp>
          <p:nvSpPr>
            <p:cNvPr id="133" name="Text Box 1155"/>
            <p:cNvSpPr txBox="1">
              <a:spLocks noChangeArrowheads="1"/>
            </p:cNvSpPr>
            <p:nvPr/>
          </p:nvSpPr>
          <p:spPr bwMode="auto">
            <a:xfrm>
              <a:off x="3696" y="3456"/>
              <a:ext cx="1392" cy="594"/>
            </a:xfrm>
            <a:prstGeom prst="rect">
              <a:avLst/>
            </a:prstGeom>
            <a:noFill/>
            <a:ln w="12700">
              <a:noFill/>
              <a:miter lim="800000"/>
              <a:headEnd type="none" w="sm" len="sm"/>
              <a:tailEnd type="none" w="sm" len="sm"/>
            </a:ln>
            <a:effectLst/>
          </p:spPr>
          <p:txBody>
            <a:bodyPr>
              <a:spAutoFit/>
            </a:bodyPr>
            <a:lstStyle/>
            <a:p>
              <a:pPr eaLnBrk="0" hangingPunct="0"/>
              <a:r>
                <a:rPr kumimoji="1" lang="en-US" altLang="ko-KR" sz="1400" b="1" dirty="0" smtClean="0">
                  <a:solidFill>
                    <a:srgbClr val="000000"/>
                  </a:solidFill>
                  <a:latin typeface="Arial" pitchFamily="34" charset="0"/>
                  <a:cs typeface="+mn-cs"/>
                </a:rPr>
                <a:t>Video-on-Demand</a:t>
              </a:r>
            </a:p>
            <a:p>
              <a:pPr eaLnBrk="0" hangingPunct="0"/>
              <a:r>
                <a:rPr kumimoji="1" lang="en-US" altLang="ko-KR" sz="1400" b="1" dirty="0" smtClean="0">
                  <a:solidFill>
                    <a:srgbClr val="000000"/>
                  </a:solidFill>
                  <a:latin typeface="Arial" pitchFamily="34" charset="0"/>
                  <a:cs typeface="+mn-cs"/>
                </a:rPr>
                <a:t>Tele-conferencing</a:t>
              </a:r>
            </a:p>
            <a:p>
              <a:pPr eaLnBrk="0" hangingPunct="0"/>
              <a:r>
                <a:rPr kumimoji="1" lang="en-US" altLang="ko-KR" sz="1400" b="1" dirty="0" smtClean="0">
                  <a:solidFill>
                    <a:srgbClr val="000000"/>
                  </a:solidFill>
                  <a:latin typeface="Arial" pitchFamily="34" charset="0"/>
                  <a:cs typeface="+mn-cs"/>
                </a:rPr>
                <a:t>Video-conferencing</a:t>
              </a:r>
            </a:p>
            <a:p>
              <a:pPr eaLnBrk="0" hangingPunct="0"/>
              <a:r>
                <a:rPr kumimoji="1" lang="en-US" altLang="ko-KR" sz="1400" b="1" dirty="0" smtClean="0">
                  <a:solidFill>
                    <a:srgbClr val="000000"/>
                  </a:solidFill>
                  <a:latin typeface="Arial" pitchFamily="34" charset="0"/>
                  <a:cs typeface="+mn-cs"/>
                </a:rPr>
                <a:t>Internet Telephony</a:t>
              </a:r>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9"/>
                                        </p:tgtEl>
                                        <p:attrNameLst>
                                          <p:attrName>style.visibility</p:attrName>
                                        </p:attrNameLst>
                                      </p:cBhvr>
                                      <p:to>
                                        <p:strVal val="visible"/>
                                      </p:to>
                                    </p:set>
                                    <p:anim calcmode="lin" valueType="num">
                                      <p:cBhvr additive="base">
                                        <p:cTn id="13" dur="500" fill="hold"/>
                                        <p:tgtEl>
                                          <p:spTgt spid="129"/>
                                        </p:tgtEl>
                                        <p:attrNameLst>
                                          <p:attrName>ppt_x</p:attrName>
                                        </p:attrNameLst>
                                      </p:cBhvr>
                                      <p:tavLst>
                                        <p:tav tm="0">
                                          <p:val>
                                            <p:strVal val="0-#ppt_w/2"/>
                                          </p:val>
                                        </p:tav>
                                        <p:tav tm="100000">
                                          <p:val>
                                            <p:strVal val="#ppt_x"/>
                                          </p:val>
                                        </p:tav>
                                      </p:tavLst>
                                    </p:anim>
                                    <p:anim calcmode="lin" valueType="num">
                                      <p:cBhvr additive="base">
                                        <p:cTn id="14" dur="5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C2C2C2"/>
                </a:solidFill>
              </a:rPr>
              <a:t>What is Network Management?</a:t>
            </a:r>
          </a:p>
          <a:p>
            <a:r>
              <a:rPr lang="en-US" dirty="0" smtClean="0">
                <a:solidFill>
                  <a:srgbClr val="C2C2C2"/>
                </a:solidFill>
              </a:rPr>
              <a:t>Why Network Management?</a:t>
            </a:r>
          </a:p>
          <a:p>
            <a:r>
              <a:rPr lang="en-US" dirty="0" smtClean="0">
                <a:solidFill>
                  <a:srgbClr val="C2C2C2"/>
                </a:solidFill>
              </a:rPr>
              <a:t>Who is Who in Network Management?</a:t>
            </a:r>
          </a:p>
          <a:p>
            <a:r>
              <a:rPr lang="en-US" dirty="0" smtClean="0"/>
              <a:t>What is going in Real Network Management Systems?</a:t>
            </a:r>
          </a:p>
          <a:p>
            <a:r>
              <a:rPr lang="en-US" dirty="0" smtClean="0">
                <a:solidFill>
                  <a:srgbClr val="C2C2C2"/>
                </a:solidFill>
              </a:rPr>
              <a:t>Why is Network Management Challenging? </a:t>
            </a:r>
          </a:p>
          <a:p>
            <a:r>
              <a:rPr lang="en-US" dirty="0" smtClean="0">
                <a:solidFill>
                  <a:srgbClr val="C2C2C2"/>
                </a:solidFill>
              </a:rPr>
              <a:t>Network Management Evolution</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40</a:t>
            </a:fld>
            <a:endParaRPr lang="en-US" dirty="0"/>
          </a:p>
        </p:txBody>
      </p:sp>
    </p:spTree>
  </p:cSld>
  <p:clrMapOvr>
    <a:masterClrMapping/>
  </p:clrMapOvr>
  <p:transition>
    <p:strip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A Day in the Life of a Network Manager</a:t>
            </a:r>
            <a:endParaRPr lang="en-US" sz="3600" dirty="0"/>
          </a:p>
        </p:txBody>
      </p:sp>
      <p:sp>
        <p:nvSpPr>
          <p:cNvPr id="3" name="Content Placeholder 2"/>
          <p:cNvSpPr>
            <a:spLocks noGrp="1"/>
          </p:cNvSpPr>
          <p:nvPr>
            <p:ph idx="1"/>
          </p:nvPr>
        </p:nvSpPr>
        <p:spPr/>
        <p:txBody>
          <a:bodyPr/>
          <a:lstStyle/>
          <a:p>
            <a:r>
              <a:rPr lang="en-US" dirty="0" smtClean="0"/>
              <a:t>type of organization that runs the network</a:t>
            </a:r>
          </a:p>
          <a:p>
            <a:r>
              <a:rPr lang="en-US" dirty="0" smtClean="0"/>
              <a:t>particular function that the network manager plays within the organization</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41</a:t>
            </a:fld>
            <a:endParaRPr lang="en-US" dirty="0"/>
          </a:p>
        </p:txBody>
      </p:sp>
    </p:spTree>
  </p:cSld>
  <p:clrMapOvr>
    <a:masterClrMapping/>
  </p:clrMapOvr>
  <p:transition>
    <p:strips/>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Network Operator for a Global Service Provider</a:t>
            </a:r>
            <a:endParaRPr lang="en-US" sz="2800" dirty="0"/>
          </a:p>
        </p:txBody>
      </p:sp>
      <p:sp>
        <p:nvSpPr>
          <p:cNvPr id="3" name="Content Placeholder 2"/>
          <p:cNvSpPr>
            <a:spLocks noGrp="1"/>
          </p:cNvSpPr>
          <p:nvPr>
            <p:ph idx="1"/>
          </p:nvPr>
        </p:nvSpPr>
        <p:spPr/>
        <p:txBody>
          <a:bodyPr/>
          <a:lstStyle/>
          <a:p>
            <a:r>
              <a:rPr lang="en-US" dirty="0" smtClean="0"/>
              <a:t>A typical NOC(Network Operation Center)</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295400" y="1752600"/>
            <a:ext cx="6667500" cy="4439807"/>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2D801DCE-B9BA-4E03-9E27-F95A86438FEE}" type="slidenum">
              <a:rPr lang="en-US" smtClean="0"/>
              <a:pPr>
                <a:defRPr/>
              </a:pPr>
              <a:t>42</a:t>
            </a:fld>
            <a:endParaRPr lang="en-US" dirty="0"/>
          </a:p>
        </p:txBody>
      </p:sp>
    </p:spTree>
  </p:cSld>
  <p:clrMapOvr>
    <a:masterClrMapping/>
  </p:clrMapOvr>
  <p:transition>
    <p:strip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Management Tools</a:t>
            </a:r>
            <a:endParaRPr lang="en-US" b="1" dirty="0"/>
          </a:p>
        </p:txBody>
      </p:sp>
      <p:sp>
        <p:nvSpPr>
          <p:cNvPr id="3" name="Content Placeholder 2"/>
          <p:cNvSpPr>
            <a:spLocks noGrp="1"/>
          </p:cNvSpPr>
          <p:nvPr>
            <p:ph idx="1"/>
          </p:nvPr>
        </p:nvSpPr>
        <p:spPr/>
        <p:txBody>
          <a:bodyPr/>
          <a:lstStyle/>
          <a:p>
            <a:r>
              <a:rPr lang="en-US" sz="2400" dirty="0" smtClean="0"/>
              <a:t>Management tools: management systems that network managers interact with</a:t>
            </a:r>
          </a:p>
          <a:p>
            <a:endParaRPr lang="en-US" dirty="0"/>
          </a:p>
        </p:txBody>
      </p:sp>
      <p:pic>
        <p:nvPicPr>
          <p:cNvPr id="4" name="Picture 2" descr="http://www.sflow.org/images/h-photo.jpg"/>
          <p:cNvPicPr>
            <a:picLocks noChangeAspect="1" noChangeArrowheads="1"/>
          </p:cNvPicPr>
          <p:nvPr/>
        </p:nvPicPr>
        <p:blipFill>
          <a:blip r:embed="rId3"/>
          <a:srcRect/>
          <a:stretch>
            <a:fillRect/>
          </a:stretch>
        </p:blipFill>
        <p:spPr bwMode="auto">
          <a:xfrm>
            <a:off x="1752600" y="2057400"/>
            <a:ext cx="5111034" cy="3766664"/>
          </a:xfrm>
          <a:prstGeom prst="rect">
            <a:avLst/>
          </a:prstGeom>
          <a:noFill/>
        </p:spPr>
      </p:pic>
      <p:sp>
        <p:nvSpPr>
          <p:cNvPr id="5" name="Slide Number Placeholder 4"/>
          <p:cNvSpPr>
            <a:spLocks noGrp="1"/>
          </p:cNvSpPr>
          <p:nvPr>
            <p:ph type="sldNum" sz="quarter" idx="10"/>
          </p:nvPr>
        </p:nvSpPr>
        <p:spPr/>
        <p:txBody>
          <a:bodyPr/>
          <a:lstStyle/>
          <a:p>
            <a:pPr>
              <a:defRPr/>
            </a:pPr>
            <a:fld id="{2D801DCE-B9BA-4E03-9E27-F95A86438FEE}" type="slidenum">
              <a:rPr lang="en-US" smtClean="0"/>
              <a:pPr>
                <a:defRPr/>
              </a:pPr>
              <a:t>43</a:t>
            </a:fld>
            <a:endParaRPr lang="en-US" dirty="0"/>
          </a:p>
        </p:txBody>
      </p:sp>
    </p:spTree>
  </p:cSld>
  <p:clrMapOvr>
    <a:masterClrMapping/>
  </p:clrMapOvr>
  <p:transition>
    <p:strips/>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Management Tools</a:t>
            </a:r>
            <a:endParaRPr lang="en-US" dirty="0"/>
          </a:p>
        </p:txBody>
      </p:sp>
      <p:sp>
        <p:nvSpPr>
          <p:cNvPr id="3" name="Content Placeholder 2"/>
          <p:cNvSpPr>
            <a:spLocks noGrp="1"/>
          </p:cNvSpPr>
          <p:nvPr>
            <p:ph idx="1"/>
          </p:nvPr>
        </p:nvSpPr>
        <p:spPr/>
        <p:txBody>
          <a:bodyPr/>
          <a:lstStyle/>
          <a:p>
            <a:r>
              <a:rPr lang="en-US" sz="2400" dirty="0" smtClean="0"/>
              <a:t>User interface of the tools</a:t>
            </a:r>
          </a:p>
          <a:p>
            <a:pPr lvl="1"/>
            <a:r>
              <a:rPr lang="en-US" sz="2000" dirty="0" smtClean="0"/>
              <a:t>Flow through systems may not have user interface at all</a:t>
            </a:r>
          </a:p>
          <a:p>
            <a:pPr lvl="2"/>
            <a:r>
              <a:rPr lang="en-US" sz="2000" dirty="0" smtClean="0"/>
              <a:t>Provisioning tasks are done automatically, user never touches it</a:t>
            </a:r>
          </a:p>
          <a:p>
            <a:pPr lvl="1"/>
            <a:r>
              <a:rPr lang="en-US" sz="2000" dirty="0" smtClean="0"/>
              <a:t>Text-based interfaces often preferred by power users</a:t>
            </a:r>
          </a:p>
          <a:p>
            <a:pPr lvl="2"/>
            <a:r>
              <a:rPr lang="en-US" sz="2000" dirty="0" smtClean="0"/>
              <a:t>More productive, know what they are doing, don’t be slowed down by mouse clicks and navigation</a:t>
            </a:r>
          </a:p>
          <a:p>
            <a:pPr lvl="1"/>
            <a:r>
              <a:rPr lang="en-US" sz="2000" dirty="0" smtClean="0"/>
              <a:t>GUIs</a:t>
            </a:r>
          </a:p>
          <a:p>
            <a:pPr lvl="2"/>
            <a:r>
              <a:rPr lang="en-US" sz="2000" dirty="0" smtClean="0"/>
              <a:t>Occasional users, Training, …</a:t>
            </a:r>
          </a:p>
          <a:p>
            <a:pPr lvl="2"/>
            <a:r>
              <a:rPr lang="en-US" sz="2000" dirty="0" smtClean="0"/>
              <a:t>“Legitimate” GUI uses: Monitoring, Visualization of large quantities of data, Summary reports</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44</a:t>
            </a:fld>
            <a:endParaRPr lang="en-US" dirty="0"/>
          </a:p>
        </p:txBody>
      </p:sp>
    </p:spTree>
  </p:cSld>
  <p:clrMapOvr>
    <a:masterClrMapping/>
  </p:clrMapOvr>
  <p:transition>
    <p:strips/>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NM Tools Examples : Network Analyzers</a:t>
            </a:r>
            <a:endParaRPr lang="en-US" sz="2800" dirty="0"/>
          </a:p>
        </p:txBody>
      </p:sp>
      <p:sp>
        <p:nvSpPr>
          <p:cNvPr id="3" name="Content Placeholder 2"/>
          <p:cNvSpPr>
            <a:spLocks noGrp="1"/>
          </p:cNvSpPr>
          <p:nvPr>
            <p:ph idx="1"/>
          </p:nvPr>
        </p:nvSpPr>
        <p:spPr/>
        <p:txBody>
          <a:bodyPr/>
          <a:lstStyle/>
          <a:p>
            <a:r>
              <a:rPr lang="en-US" dirty="0" smtClean="0"/>
              <a:t>Network analyzers come under many different names, including packet sniffers, packet analyzers, and traffic analyzers</a:t>
            </a:r>
          </a:p>
          <a:p>
            <a:r>
              <a:rPr lang="en-US" dirty="0" smtClean="0"/>
              <a:t>view and analyze current traffic on a network</a:t>
            </a:r>
          </a:p>
          <a:p>
            <a:r>
              <a:rPr lang="en-US" dirty="0" smtClean="0"/>
              <a:t>capture or “sniff” packets that flow over a port of a network device and present them in a human-readable format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45</a:t>
            </a:fld>
            <a:endParaRPr lang="en-US" dirty="0"/>
          </a:p>
        </p:txBody>
      </p:sp>
    </p:spTree>
  </p:cSld>
  <p:clrMapOvr>
    <a:masterClrMapping/>
  </p:clrMapOvr>
  <p:transition>
    <p:strips/>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Analyzer: </a:t>
            </a:r>
            <a:r>
              <a:rPr lang="en-US" dirty="0" err="1" smtClean="0"/>
              <a:t>Wireshark</a:t>
            </a:r>
            <a:endParaRPr lang="en-US" dirty="0"/>
          </a:p>
        </p:txBody>
      </p:sp>
      <p:pic>
        <p:nvPicPr>
          <p:cNvPr id="4" name="Content Placeholder 3" descr="800px-Wireshark_screenshot.png"/>
          <p:cNvPicPr>
            <a:picLocks noGrp="1" noChangeAspect="1"/>
          </p:cNvPicPr>
          <p:nvPr>
            <p:ph idx="1"/>
          </p:nvPr>
        </p:nvPicPr>
        <p:blipFill>
          <a:blip r:embed="rId3"/>
          <a:stretch>
            <a:fillRect/>
          </a:stretch>
        </p:blipFill>
        <p:spPr>
          <a:xfrm>
            <a:off x="609600" y="1143000"/>
            <a:ext cx="7962122" cy="5029200"/>
          </a:xfrm>
        </p:spPr>
      </p:pic>
      <p:sp>
        <p:nvSpPr>
          <p:cNvPr id="5" name="Slide Number Placeholder 4"/>
          <p:cNvSpPr>
            <a:spLocks noGrp="1"/>
          </p:cNvSpPr>
          <p:nvPr>
            <p:ph type="sldNum" sz="quarter" idx="10"/>
          </p:nvPr>
        </p:nvSpPr>
        <p:spPr/>
        <p:txBody>
          <a:bodyPr/>
          <a:lstStyle/>
          <a:p>
            <a:pPr>
              <a:defRPr/>
            </a:pPr>
            <a:fld id="{2D801DCE-B9BA-4E03-9E27-F95A86438FEE}" type="slidenum">
              <a:rPr lang="en-US" smtClean="0"/>
              <a:pPr>
                <a:defRPr/>
              </a:pPr>
              <a:t>46</a:t>
            </a:fld>
            <a:endParaRPr lang="en-US" dirty="0"/>
          </a:p>
        </p:txBody>
      </p:sp>
    </p:spTree>
  </p:cSld>
  <p:clrMapOvr>
    <a:masterClrMapping/>
  </p:clrMapOvr>
  <p:transition>
    <p:strips/>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NM Tools </a:t>
            </a:r>
            <a:r>
              <a:rPr lang="en-US" sz="2800" dirty="0" err="1" smtClean="0"/>
              <a:t>Examples:Network</a:t>
            </a:r>
            <a:r>
              <a:rPr lang="en-US" sz="2800" dirty="0" smtClean="0"/>
              <a:t> Analyzer -</a:t>
            </a:r>
            <a:r>
              <a:rPr lang="en-US" sz="2800" dirty="0" err="1" smtClean="0"/>
              <a:t>MaaTec</a:t>
            </a:r>
            <a:endParaRPr lang="en-US" sz="28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47</a:t>
            </a:fld>
            <a:endParaRPr lang="en-US" dirty="0"/>
          </a:p>
        </p:txBody>
      </p:sp>
      <p:pic>
        <p:nvPicPr>
          <p:cNvPr id="5" name="Picture 4" descr="pack_list"/>
          <p:cNvPicPr>
            <a:picLocks noChangeAspect="1" noChangeArrowheads="1"/>
          </p:cNvPicPr>
          <p:nvPr/>
        </p:nvPicPr>
        <p:blipFill>
          <a:blip r:embed="rId2" cstate="print"/>
          <a:srcRect/>
          <a:stretch>
            <a:fillRect/>
          </a:stretch>
        </p:blipFill>
        <p:spPr bwMode="auto">
          <a:xfrm>
            <a:off x="1066800" y="1143000"/>
            <a:ext cx="7058025" cy="5041900"/>
          </a:xfrm>
          <a:prstGeom prst="rect">
            <a:avLst/>
          </a:prstGeom>
          <a:noFill/>
        </p:spPr>
      </p:pic>
    </p:spTree>
  </p:cSld>
  <p:clrMapOvr>
    <a:masterClrMapping/>
  </p:clrMapOvr>
  <p:transition>
    <p:strips/>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NM Tools Examples: Device managers</a:t>
            </a:r>
            <a:endParaRPr lang="en-US" sz="3600" dirty="0"/>
          </a:p>
        </p:txBody>
      </p:sp>
      <p:sp>
        <p:nvSpPr>
          <p:cNvPr id="3" name="Content Placeholder 2"/>
          <p:cNvSpPr>
            <a:spLocks noGrp="1"/>
          </p:cNvSpPr>
          <p:nvPr>
            <p:ph idx="1"/>
          </p:nvPr>
        </p:nvSpPr>
        <p:spPr>
          <a:xfrm>
            <a:off x="304800" y="1143000"/>
            <a:ext cx="8839200" cy="5181600"/>
          </a:xfrm>
        </p:spPr>
        <p:txBody>
          <a:bodyPr/>
          <a:lstStyle/>
          <a:p>
            <a:r>
              <a:rPr lang="en-US" sz="2800" dirty="0" smtClean="0"/>
              <a:t>View and manage individual devices one at a time</a:t>
            </a:r>
          </a:p>
          <a:p>
            <a:pPr lvl="1"/>
            <a:r>
              <a:rPr lang="en-US" sz="2400" dirty="0" smtClean="0"/>
              <a:t>View statistics</a:t>
            </a:r>
          </a:p>
          <a:p>
            <a:pPr lvl="1"/>
            <a:r>
              <a:rPr lang="en-US" sz="2400" dirty="0" smtClean="0"/>
              <a:t>View alarms</a:t>
            </a:r>
          </a:p>
          <a:p>
            <a:pPr lvl="1"/>
            <a:r>
              <a:rPr lang="en-US" sz="2400" dirty="0" smtClean="0"/>
              <a:t>View configuration</a:t>
            </a:r>
          </a:p>
          <a:p>
            <a:pPr lvl="1"/>
            <a:r>
              <a:rPr lang="en-US" sz="2400" dirty="0" smtClean="0"/>
              <a:t>Change &amp; tune parameters</a:t>
            </a:r>
          </a:p>
          <a:p>
            <a:pPr>
              <a:spcBef>
                <a:spcPts val="600"/>
              </a:spcBef>
            </a:pPr>
            <a:r>
              <a:rPr lang="en-US" sz="2800" dirty="0" smtClean="0"/>
              <a:t>Most basic interface: Telnet sessions, CLI</a:t>
            </a:r>
          </a:p>
          <a:p>
            <a:pPr lvl="1"/>
            <a:r>
              <a:rPr lang="en-US" sz="2400" dirty="0" smtClean="0"/>
              <a:t>Can do anything on a per-device level</a:t>
            </a:r>
          </a:p>
          <a:p>
            <a:pPr lvl="1"/>
            <a:r>
              <a:rPr lang="en-US" sz="2400" dirty="0" smtClean="0"/>
              <a:t>Often interface of choice for network administrators</a:t>
            </a:r>
          </a:p>
          <a:p>
            <a:pPr>
              <a:spcBef>
                <a:spcPts val="600"/>
              </a:spcBef>
            </a:pPr>
            <a:r>
              <a:rPr lang="en-US" sz="2800" dirty="0" smtClean="0"/>
              <a:t>GUI, Web app more user friendly (easier to operate, but sometimes less productive for “power users”)</a:t>
            </a:r>
          </a:p>
          <a:p>
            <a:r>
              <a:rPr lang="en-US" sz="2800" dirty="0" smtClean="0"/>
              <a:t>Often specific to a particular vendor and device type</a:t>
            </a:r>
            <a:endParaRPr lang="en-US" sz="28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48</a:t>
            </a:fld>
            <a:endParaRPr lang="en-US" dirty="0"/>
          </a:p>
        </p:txBody>
      </p:sp>
    </p:spTree>
  </p:cSld>
  <p:clrMapOvr>
    <a:masterClrMapping/>
  </p:clrMapOvr>
  <p:transition>
    <p:strip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Manager – </a:t>
            </a:r>
            <a:r>
              <a:rPr lang="en-US" dirty="0" err="1" smtClean="0"/>
              <a:t>CiscoView</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49</a:t>
            </a:fld>
            <a:endParaRPr lang="en-US" dirty="0"/>
          </a:p>
        </p:txBody>
      </p:sp>
      <p:pic>
        <p:nvPicPr>
          <p:cNvPr id="5" name="Picture 5" descr="ciscoview1"/>
          <p:cNvPicPr>
            <a:picLocks noChangeAspect="1" noChangeArrowheads="1"/>
          </p:cNvPicPr>
          <p:nvPr/>
        </p:nvPicPr>
        <p:blipFill>
          <a:blip r:embed="rId2" cstate="print"/>
          <a:srcRect/>
          <a:stretch>
            <a:fillRect/>
          </a:stretch>
        </p:blipFill>
        <p:spPr bwMode="auto">
          <a:xfrm>
            <a:off x="1981200" y="1447799"/>
            <a:ext cx="4621213" cy="4515995"/>
          </a:xfrm>
          <a:prstGeom prst="rect">
            <a:avLst/>
          </a:prstGeom>
          <a:noFill/>
        </p:spPr>
      </p:pic>
    </p:spTree>
  </p:cSld>
  <p:clrMapOvr>
    <a:masterClrMapping/>
  </p:clrMapOvr>
  <p:transition>
    <p:strip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Network Management?</a:t>
            </a:r>
            <a:endParaRPr lang="en-US" dirty="0"/>
          </a:p>
        </p:txBody>
      </p:sp>
      <p:sp>
        <p:nvSpPr>
          <p:cNvPr id="3" name="Content Placeholder 2"/>
          <p:cNvSpPr>
            <a:spLocks noGrp="1"/>
          </p:cNvSpPr>
          <p:nvPr>
            <p:ph idx="1"/>
          </p:nvPr>
        </p:nvSpPr>
        <p:spPr>
          <a:xfrm>
            <a:off x="304800" y="1143000"/>
            <a:ext cx="8839200" cy="5181600"/>
          </a:xfrm>
        </p:spPr>
        <p:txBody>
          <a:bodyPr/>
          <a:lstStyle/>
          <a:p>
            <a:r>
              <a:rPr lang="en-US" sz="2800" dirty="0" smtClean="0"/>
              <a:t>Computer networks are complex live systems</a:t>
            </a:r>
          </a:p>
          <a:p>
            <a:pPr lvl="1"/>
            <a:r>
              <a:rPr lang="en-US" sz="2400" dirty="0" smtClean="0"/>
              <a:t>Require a great deal of attention to be kept up &amp; </a:t>
            </a:r>
            <a:r>
              <a:rPr lang="en-US" sz="2400" dirty="0" smtClean="0">
                <a:solidFill>
                  <a:srgbClr val="C00000"/>
                </a:solidFill>
              </a:rPr>
              <a:t>running</a:t>
            </a:r>
          </a:p>
          <a:p>
            <a:pPr lvl="2"/>
            <a:r>
              <a:rPr lang="en-US" sz="2400" dirty="0" smtClean="0"/>
              <a:t>E.g. Failures, Performance tuning, Service Provisioning, accounting, …</a:t>
            </a:r>
          </a:p>
          <a:p>
            <a:r>
              <a:rPr lang="en-US" sz="2800" dirty="0" smtClean="0"/>
              <a:t>Network management system:</a:t>
            </a:r>
          </a:p>
          <a:p>
            <a:pPr lvl="1"/>
            <a:r>
              <a:rPr lang="en-US" sz="2400" dirty="0" smtClean="0"/>
              <a:t>Anything that has to do with running a network</a:t>
            </a:r>
          </a:p>
          <a:p>
            <a:pPr lvl="2"/>
            <a:r>
              <a:rPr lang="en-US" sz="2400" dirty="0" smtClean="0"/>
              <a:t>Technologies</a:t>
            </a:r>
          </a:p>
          <a:p>
            <a:pPr lvl="2"/>
            <a:r>
              <a:rPr lang="en-US" sz="2400" dirty="0" smtClean="0"/>
              <a:t>Tools</a:t>
            </a:r>
          </a:p>
          <a:p>
            <a:pPr lvl="2"/>
            <a:r>
              <a:rPr lang="en-US" sz="2400" dirty="0" smtClean="0"/>
              <a:t>Activities</a:t>
            </a:r>
          </a:p>
          <a:p>
            <a:pPr lvl="2"/>
            <a:r>
              <a:rPr lang="en-US" sz="2400" dirty="0" smtClean="0"/>
              <a:t>Procedures </a:t>
            </a:r>
          </a:p>
          <a:p>
            <a:pPr lvl="2"/>
            <a:r>
              <a:rPr lang="en-US" sz="2400" dirty="0" smtClean="0"/>
              <a:t>People</a:t>
            </a:r>
          </a:p>
          <a:p>
            <a:pPr lvl="2"/>
            <a:endParaRPr lang="en-US" sz="24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5</a:t>
            </a:fld>
            <a:endParaRPr lang="en-US" dirty="0"/>
          </a:p>
        </p:txBody>
      </p:sp>
    </p:spTree>
  </p:cSld>
  <p:clrMapOvr>
    <a:masterClrMapping/>
  </p:clrMapOvr>
  <p:transition>
    <p:strip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 Tools Examples :Element Managers</a:t>
            </a:r>
            <a:endParaRPr lang="en-US" dirty="0"/>
          </a:p>
        </p:txBody>
      </p:sp>
      <p:sp>
        <p:nvSpPr>
          <p:cNvPr id="3" name="Content Placeholder 2"/>
          <p:cNvSpPr>
            <a:spLocks noGrp="1"/>
          </p:cNvSpPr>
          <p:nvPr>
            <p:ph idx="1"/>
          </p:nvPr>
        </p:nvSpPr>
        <p:spPr>
          <a:xfrm>
            <a:off x="304800" y="1143000"/>
            <a:ext cx="8382000" cy="5334000"/>
          </a:xfrm>
        </p:spPr>
        <p:txBody>
          <a:bodyPr>
            <a:noAutofit/>
          </a:bodyPr>
          <a:lstStyle/>
          <a:p>
            <a:r>
              <a:rPr lang="en-US" sz="2000" dirty="0" smtClean="0"/>
              <a:t>Element managers are systems that are used to manage equipment in a network</a:t>
            </a:r>
          </a:p>
          <a:p>
            <a:r>
              <a:rPr lang="en-US" sz="2000" dirty="0" smtClean="0"/>
              <a:t>designed for equipment of a specific type and of a particular vendor</a:t>
            </a:r>
          </a:p>
          <a:p>
            <a:r>
              <a:rPr lang="en-US" sz="2000" dirty="0" smtClean="0"/>
              <a:t>View device status and configuration and modify their parameter</a:t>
            </a:r>
          </a:p>
          <a:p>
            <a:pPr lvl="1"/>
            <a:r>
              <a:rPr lang="en-US" sz="1800" dirty="0" smtClean="0"/>
              <a:t>e.g. database with network elements</a:t>
            </a:r>
          </a:p>
          <a:p>
            <a:r>
              <a:rPr lang="en-US" sz="2000" dirty="0" smtClean="0"/>
              <a:t> it enables users to back up and archive how devices are configured, to restore device configurations if that ever is required, and to manage the distribution of software images to the devices</a:t>
            </a:r>
          </a:p>
          <a:p>
            <a:r>
              <a:rPr lang="en-US" sz="2000" dirty="0" smtClean="0"/>
              <a:t> element managers can receive event messages from the devices, which enables users to monitor the various pieces of equipment across the entire network, not just one device at a time.</a:t>
            </a:r>
          </a:p>
          <a:p>
            <a:r>
              <a:rPr lang="en-US" sz="2000" dirty="0" smtClean="0"/>
              <a:t>Automatically  discover equipment </a:t>
            </a:r>
          </a:p>
          <a:p>
            <a:r>
              <a:rPr lang="en-US" sz="2000" dirty="0" smtClean="0"/>
              <a:t>Northbound Interface</a:t>
            </a: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50</a:t>
            </a:fld>
            <a:endParaRPr lang="en-US" dirty="0"/>
          </a:p>
        </p:txBody>
      </p:sp>
    </p:spTree>
  </p:cSld>
  <p:clrMapOvr>
    <a:masterClrMapping/>
  </p:clrMapOvr>
  <p:transition>
    <p:strips/>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NM Tools Examples : Management Platforms</a:t>
            </a:r>
            <a:endParaRPr lang="en-US" sz="2800" dirty="0"/>
          </a:p>
        </p:txBody>
      </p:sp>
      <p:sp>
        <p:nvSpPr>
          <p:cNvPr id="3" name="Content Placeholder 2"/>
          <p:cNvSpPr>
            <a:spLocks noGrp="1"/>
          </p:cNvSpPr>
          <p:nvPr>
            <p:ph idx="1"/>
          </p:nvPr>
        </p:nvSpPr>
        <p:spPr/>
        <p:txBody>
          <a:bodyPr/>
          <a:lstStyle/>
          <a:p>
            <a:r>
              <a:rPr lang="en-US" dirty="0" smtClean="0"/>
              <a:t>Management platforms are general-purpose management applications that are used to manage networks</a:t>
            </a:r>
          </a:p>
          <a:p>
            <a:r>
              <a:rPr lang="en-US" dirty="0" smtClean="0"/>
              <a:t>management platforms are vendor independent </a:t>
            </a:r>
          </a:p>
          <a:p>
            <a:pPr lvl="1"/>
            <a:r>
              <a:rPr lang="en-US" dirty="0" smtClean="0"/>
              <a:t> different environments</a:t>
            </a:r>
          </a:p>
          <a:p>
            <a:r>
              <a:rPr lang="en-US" dirty="0" smtClean="0"/>
              <a:t>the primary task is to monitor the network </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51</a:t>
            </a:fld>
            <a:endParaRPr lang="en-US" dirty="0"/>
          </a:p>
        </p:txBody>
      </p:sp>
    </p:spTree>
  </p:cSld>
  <p:clrMapOvr>
    <a:masterClrMapping/>
  </p:clrMapOvr>
  <p:transition>
    <p:strips/>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Device/Element/Network Managers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52</a:t>
            </a:fld>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1752600" y="1371600"/>
            <a:ext cx="5465334" cy="4776788"/>
          </a:xfrm>
          <a:prstGeom prst="rect">
            <a:avLst/>
          </a:prstGeom>
          <a:noFill/>
          <a:ln w="9525">
            <a:noFill/>
            <a:miter lim="800000"/>
            <a:headEnd/>
            <a:tailEnd/>
          </a:ln>
        </p:spPr>
      </p:pic>
    </p:spTree>
  </p:cSld>
  <p:clrMapOvr>
    <a:masterClrMapping/>
  </p:clrMapOvr>
  <p:transition>
    <p:strips/>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NM Tools Examples : Collectors and Probes</a:t>
            </a:r>
            <a:endParaRPr lang="en-US" sz="2800" dirty="0"/>
          </a:p>
        </p:txBody>
      </p:sp>
      <p:sp>
        <p:nvSpPr>
          <p:cNvPr id="3" name="Content Placeholder 2"/>
          <p:cNvSpPr>
            <a:spLocks noGrp="1"/>
          </p:cNvSpPr>
          <p:nvPr>
            <p:ph idx="1"/>
          </p:nvPr>
        </p:nvSpPr>
        <p:spPr>
          <a:xfrm>
            <a:off x="304800" y="1143000"/>
            <a:ext cx="9067800" cy="5181600"/>
          </a:xfrm>
        </p:spPr>
        <p:txBody>
          <a:bodyPr/>
          <a:lstStyle/>
          <a:p>
            <a:r>
              <a:rPr lang="en-US" sz="2600" dirty="0" smtClean="0"/>
              <a:t>Collectors</a:t>
            </a:r>
          </a:p>
          <a:p>
            <a:pPr lvl="1"/>
            <a:r>
              <a:rPr lang="en-US" sz="2200" dirty="0" smtClean="0"/>
              <a:t>Collect raw data from the network</a:t>
            </a:r>
          </a:p>
          <a:p>
            <a:pPr lvl="2"/>
            <a:r>
              <a:rPr lang="en-US" sz="2000" dirty="0" smtClean="0"/>
              <a:t>traffic statistics</a:t>
            </a:r>
          </a:p>
          <a:p>
            <a:pPr lvl="2"/>
            <a:r>
              <a:rPr lang="en-US" sz="2000" dirty="0" smtClean="0"/>
              <a:t>periodic status snapshots </a:t>
            </a:r>
          </a:p>
          <a:p>
            <a:pPr lvl="2"/>
            <a:r>
              <a:rPr lang="en-US" sz="2000" dirty="0" smtClean="0"/>
              <a:t>events</a:t>
            </a:r>
          </a:p>
          <a:p>
            <a:pPr lvl="1"/>
            <a:r>
              <a:rPr lang="en-US" sz="2200" dirty="0" smtClean="0"/>
              <a:t>Filing, archiving, compression</a:t>
            </a:r>
          </a:p>
          <a:p>
            <a:pPr lvl="1"/>
            <a:r>
              <a:rPr lang="en-US" sz="2200" dirty="0" smtClean="0"/>
              <a:t>Format normalization</a:t>
            </a:r>
          </a:p>
          <a:p>
            <a:pPr lvl="1"/>
            <a:r>
              <a:rPr lang="en-US" sz="2200" dirty="0" smtClean="0"/>
              <a:t>Sometimes, data pre-aggregation, filtering, searching</a:t>
            </a:r>
          </a:p>
          <a:p>
            <a:r>
              <a:rPr lang="en-US" sz="2600" dirty="0" smtClean="0"/>
              <a:t>Probes</a:t>
            </a:r>
          </a:p>
          <a:p>
            <a:pPr lvl="1"/>
            <a:r>
              <a:rPr lang="en-US" sz="2200" dirty="0" smtClean="0"/>
              <a:t>Generation of data from the network</a:t>
            </a:r>
          </a:p>
          <a:p>
            <a:pPr lvl="1"/>
            <a:r>
              <a:rPr lang="en-US" sz="2200" dirty="0" smtClean="0"/>
              <a:t>Measurements: e.g. current service levels</a:t>
            </a:r>
          </a:p>
          <a:p>
            <a:pPr lvl="1"/>
            <a:r>
              <a:rPr lang="en-US" sz="2200" dirty="0" smtClean="0"/>
              <a:t>Offload management applications from high-volume routine tasks </a:t>
            </a:r>
            <a:endParaRPr lang="en-US" sz="22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53</a:t>
            </a:fld>
            <a:endParaRPr lang="en-US" dirty="0"/>
          </a:p>
        </p:txBody>
      </p:sp>
    </p:spTree>
  </p:cSld>
  <p:clrMapOvr>
    <a:masterClrMapping/>
  </p:clrMapOvr>
  <p:transition>
    <p:strip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NM Tools Examples : Intrusion Detection Systems</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detect suspicious communication patterns on the network that might be indicative of an ongoing attack</a:t>
            </a:r>
          </a:p>
          <a:p>
            <a:r>
              <a:rPr lang="en-US" dirty="0" smtClean="0"/>
              <a:t>Attacks </a:t>
            </a:r>
          </a:p>
          <a:p>
            <a:pPr lvl="1"/>
            <a:r>
              <a:rPr lang="en-US" dirty="0" smtClean="0"/>
              <a:t>attempted break-ins into routers or, servers,</a:t>
            </a:r>
          </a:p>
          <a:p>
            <a:pPr lvl="1"/>
            <a:r>
              <a:rPr lang="en-US" dirty="0" smtClean="0"/>
              <a:t>denial-of-service (</a:t>
            </a:r>
            <a:r>
              <a:rPr lang="en-US" dirty="0" err="1" smtClean="0"/>
              <a:t>DoS</a:t>
            </a:r>
            <a:r>
              <a:rPr lang="en-US" dirty="0" smtClean="0"/>
              <a:t>) attacks</a:t>
            </a:r>
          </a:p>
          <a:p>
            <a:r>
              <a:rPr lang="en-US" dirty="0" smtClean="0"/>
              <a:t>IDS techniques</a:t>
            </a:r>
          </a:p>
          <a:p>
            <a:pPr lvl="1"/>
            <a:r>
              <a:rPr lang="en-US" dirty="0" smtClean="0"/>
              <a:t>analyzing traffic</a:t>
            </a:r>
          </a:p>
          <a:p>
            <a:pPr lvl="1"/>
            <a:r>
              <a:rPr lang="en-US" dirty="0" smtClean="0"/>
              <a:t>listening to alarms</a:t>
            </a:r>
          </a:p>
          <a:p>
            <a:pPr lvl="1"/>
            <a:r>
              <a:rPr lang="en-US" dirty="0" smtClean="0"/>
              <a:t> inspecting activity logs</a:t>
            </a:r>
          </a:p>
          <a:p>
            <a:pPr lvl="1"/>
            <a:r>
              <a:rPr lang="en-US" dirty="0" smtClean="0"/>
              <a:t>observing load patterns</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54</a:t>
            </a:fld>
            <a:endParaRPr lang="en-US" dirty="0"/>
          </a:p>
        </p:txBody>
      </p:sp>
    </p:spTree>
  </p:cSld>
  <p:clrMapOvr>
    <a:masterClrMapping/>
  </p:clrMapOvr>
  <p:transition>
    <p:strips/>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762000"/>
          </a:xfrm>
        </p:spPr>
        <p:txBody>
          <a:bodyPr/>
          <a:lstStyle/>
          <a:p>
            <a:r>
              <a:rPr lang="en-US" sz="2900" dirty="0" smtClean="0"/>
              <a:t>NM Tools Examples: Performance Analysis Systems</a:t>
            </a:r>
            <a:endParaRPr lang="en-US" sz="2900" dirty="0"/>
          </a:p>
        </p:txBody>
      </p:sp>
      <p:sp>
        <p:nvSpPr>
          <p:cNvPr id="3" name="Content Placeholder 2"/>
          <p:cNvSpPr>
            <a:spLocks noGrp="1"/>
          </p:cNvSpPr>
          <p:nvPr>
            <p:ph idx="1"/>
          </p:nvPr>
        </p:nvSpPr>
        <p:spPr/>
        <p:txBody>
          <a:bodyPr>
            <a:normAutofit/>
          </a:bodyPr>
          <a:lstStyle/>
          <a:p>
            <a:pPr>
              <a:spcBef>
                <a:spcPts val="700"/>
              </a:spcBef>
            </a:pPr>
            <a:r>
              <a:rPr lang="en-US" sz="2800" dirty="0" smtClean="0"/>
              <a:t>Collect performance statistics</a:t>
            </a:r>
          </a:p>
          <a:p>
            <a:pPr>
              <a:spcBef>
                <a:spcPts val="700"/>
              </a:spcBef>
            </a:pPr>
            <a:r>
              <a:rPr lang="en-US" sz="2800" dirty="0" smtClean="0"/>
              <a:t>Monitor performance tends</a:t>
            </a:r>
          </a:p>
          <a:p>
            <a:pPr>
              <a:spcBef>
                <a:spcPts val="700"/>
              </a:spcBef>
            </a:pPr>
            <a:r>
              <a:rPr lang="en-US" sz="2800" dirty="0" smtClean="0"/>
              <a:t>Detect performance bottlenecks</a:t>
            </a:r>
          </a:p>
          <a:p>
            <a:pPr>
              <a:spcBef>
                <a:spcPts val="700"/>
              </a:spcBef>
            </a:pPr>
            <a:r>
              <a:rPr lang="en-US" sz="2800" dirty="0" smtClean="0"/>
              <a:t>Uses for</a:t>
            </a:r>
          </a:p>
          <a:p>
            <a:pPr lvl="1">
              <a:spcBef>
                <a:spcPts val="200"/>
              </a:spcBef>
            </a:pPr>
            <a:r>
              <a:rPr lang="en-US" sz="2400" dirty="0" smtClean="0"/>
              <a:t>Service level management </a:t>
            </a:r>
          </a:p>
          <a:p>
            <a:pPr lvl="2">
              <a:spcBef>
                <a:spcPts val="200"/>
              </a:spcBef>
            </a:pPr>
            <a:r>
              <a:rPr lang="en-US" sz="2400" dirty="0" smtClean="0"/>
              <a:t>Monitor if agreed-to service levels are being kept Examples: Delay, jitter, voice quality, …</a:t>
            </a:r>
          </a:p>
          <a:p>
            <a:pPr lvl="1">
              <a:spcBef>
                <a:spcPts val="200"/>
              </a:spcBef>
            </a:pPr>
            <a:r>
              <a:rPr lang="en-US" sz="2400" dirty="0" smtClean="0"/>
              <a:t>Proactive fault management</a:t>
            </a:r>
          </a:p>
          <a:p>
            <a:pPr lvl="2">
              <a:spcBef>
                <a:spcPts val="200"/>
              </a:spcBef>
            </a:pPr>
            <a:r>
              <a:rPr lang="en-US" sz="2400" dirty="0" smtClean="0"/>
              <a:t>Detect problems that are brewing</a:t>
            </a:r>
          </a:p>
          <a:p>
            <a:pPr lvl="2">
              <a:spcBef>
                <a:spcPts val="200"/>
              </a:spcBef>
            </a:pPr>
            <a:r>
              <a:rPr lang="en-US" sz="2400" dirty="0" smtClean="0"/>
              <a:t>E.g. deteriorating response times</a:t>
            </a:r>
          </a:p>
          <a:p>
            <a:pPr lvl="1">
              <a:spcBef>
                <a:spcPts val="200"/>
              </a:spcBef>
            </a:pPr>
            <a:r>
              <a:rPr lang="en-US" sz="2400" dirty="0" smtClean="0"/>
              <a:t>Troubleshooting and diagnostics</a:t>
            </a:r>
          </a:p>
          <a:p>
            <a:pPr lvl="1">
              <a:spcBef>
                <a:spcPts val="200"/>
              </a:spcBef>
            </a:pPr>
            <a:r>
              <a:rPr lang="en-US" sz="2400" dirty="0" smtClean="0"/>
              <a:t>Network planning</a:t>
            </a:r>
            <a:endParaRPr lang="en-US" sz="24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55</a:t>
            </a:fld>
            <a:endParaRPr lang="en-US" dirty="0"/>
          </a:p>
        </p:txBody>
      </p:sp>
    </p:spTree>
  </p:cSld>
  <p:clrMapOvr>
    <a:masterClrMapping/>
  </p:clrMapOvr>
  <p:transition>
    <p:strip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NM Tools Examples: Alarm Management Systems</a:t>
            </a:r>
            <a:endParaRPr lang="en-US" sz="2800" dirty="0"/>
          </a:p>
        </p:txBody>
      </p:sp>
      <p:sp>
        <p:nvSpPr>
          <p:cNvPr id="3" name="Content Placeholder 2"/>
          <p:cNvSpPr>
            <a:spLocks noGrp="1"/>
          </p:cNvSpPr>
          <p:nvPr>
            <p:ph idx="1"/>
          </p:nvPr>
        </p:nvSpPr>
        <p:spPr/>
        <p:txBody>
          <a:bodyPr/>
          <a:lstStyle/>
          <a:p>
            <a:r>
              <a:rPr lang="en-US" dirty="0" smtClean="0"/>
              <a:t>collecting and monitoring alarms</a:t>
            </a:r>
          </a:p>
          <a:p>
            <a:r>
              <a:rPr lang="en-US" dirty="0" smtClean="0"/>
              <a:t>Correlate alarms</a:t>
            </a:r>
          </a:p>
          <a:p>
            <a:pPr lvl="1"/>
            <a:r>
              <a:rPr lang="en-US" dirty="0" smtClean="0"/>
              <a:t>initial diagnoses for the root cause of an alarm</a:t>
            </a:r>
          </a:p>
          <a:p>
            <a:pPr lvl="1"/>
            <a:r>
              <a:rPr lang="en-US" dirty="0" smtClean="0"/>
              <a:t>provide impact analysis to forecast the fallout that an alarm might have</a:t>
            </a:r>
          </a:p>
          <a:p>
            <a:pPr lvl="1"/>
            <a:endParaRPr lang="en-US" dirty="0" smtClean="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56</a:t>
            </a:fld>
            <a:endParaRPr lang="en-US" dirty="0"/>
          </a:p>
        </p:txBody>
      </p:sp>
    </p:spTree>
  </p:cSld>
  <p:clrMapOvr>
    <a:masterClrMapping/>
  </p:clrMapOvr>
  <p:transition>
    <p:strips/>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NM Tools Examples: Alarm Management Systems</a:t>
            </a:r>
            <a:endParaRPr lang="en-US" sz="2800"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304800" y="1219200"/>
            <a:ext cx="8382000" cy="4843049"/>
          </a:xfrm>
          <a:prstGeom prst="rect">
            <a:avLst/>
          </a:prstGeom>
          <a:noFill/>
          <a:ln w="9525">
            <a:noFill/>
            <a:miter lim="800000"/>
            <a:headEnd/>
            <a:tailEnd/>
          </a:ln>
          <a:effectLst/>
        </p:spPr>
      </p:pic>
      <p:sp>
        <p:nvSpPr>
          <p:cNvPr id="5" name="Slide Number Placeholder 4"/>
          <p:cNvSpPr>
            <a:spLocks noGrp="1"/>
          </p:cNvSpPr>
          <p:nvPr>
            <p:ph type="sldNum" sz="quarter" idx="10"/>
          </p:nvPr>
        </p:nvSpPr>
        <p:spPr/>
        <p:txBody>
          <a:bodyPr/>
          <a:lstStyle/>
          <a:p>
            <a:pPr>
              <a:defRPr/>
            </a:pPr>
            <a:fld id="{2D801DCE-B9BA-4E03-9E27-F95A86438FEE}" type="slidenum">
              <a:rPr lang="en-US" smtClean="0"/>
              <a:pPr>
                <a:defRPr/>
              </a:pPr>
              <a:t>57</a:t>
            </a:fld>
            <a:endParaRPr lang="en-US" dirty="0"/>
          </a:p>
        </p:txBody>
      </p:sp>
    </p:spTree>
  </p:cSld>
  <p:clrMapOvr>
    <a:masterClrMapping/>
  </p:clrMapOvr>
  <p:transition>
    <p:strips/>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 Tools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Trouble Ticket Systems</a:t>
            </a:r>
          </a:p>
          <a:p>
            <a:pPr lvl="1"/>
            <a:r>
              <a:rPr lang="en-US" dirty="0" smtClean="0"/>
              <a:t>Used to track how problems in a network</a:t>
            </a:r>
          </a:p>
          <a:p>
            <a:pPr lvl="1"/>
            <a:r>
              <a:rPr lang="en-US" dirty="0" smtClean="0"/>
              <a:t>different from managing the alarms </a:t>
            </a:r>
          </a:p>
          <a:p>
            <a:r>
              <a:rPr lang="en-US" sz="2400" dirty="0" smtClean="0"/>
              <a:t>Work order management systems</a:t>
            </a:r>
          </a:p>
          <a:p>
            <a:pPr lvl="1"/>
            <a:r>
              <a:rPr lang="en-US" sz="2000" dirty="0" smtClean="0"/>
              <a:t>Equipment installation, wiring, repair, replacement</a:t>
            </a:r>
          </a:p>
          <a:p>
            <a:pPr lvl="1"/>
            <a:r>
              <a:rPr lang="en-US" sz="2000" dirty="0" smtClean="0"/>
              <a:t>Management of truck rolls</a:t>
            </a:r>
          </a:p>
          <a:p>
            <a:pPr lvl="1"/>
            <a:r>
              <a:rPr lang="en-US" sz="2000" dirty="0" smtClean="0"/>
              <a:t>Interaction with inventory and ordering systems for spares</a:t>
            </a:r>
          </a:p>
          <a:p>
            <a:pPr lvl="1"/>
            <a:r>
              <a:rPr lang="en-US" sz="2000" dirty="0" smtClean="0"/>
              <a:t>Interaction with workforce planning systems</a:t>
            </a:r>
          </a:p>
          <a:p>
            <a:r>
              <a:rPr lang="en-US" sz="2400" dirty="0" smtClean="0"/>
              <a:t>Service order management systems</a:t>
            </a:r>
          </a:p>
          <a:p>
            <a:pPr lvl="1"/>
            <a:r>
              <a:rPr lang="en-US" sz="2000" dirty="0" smtClean="0"/>
              <a:t>Entry of service orders</a:t>
            </a:r>
          </a:p>
          <a:p>
            <a:pPr lvl="2"/>
            <a:r>
              <a:rPr lang="en-US" sz="2000" dirty="0" smtClean="0"/>
              <a:t>Adding, deleting, modifying a service</a:t>
            </a:r>
          </a:p>
          <a:p>
            <a:pPr lvl="1"/>
            <a:r>
              <a:rPr lang="en-US" sz="2000" dirty="0" smtClean="0"/>
              <a:t>Orchestration of service order process, e.g.</a:t>
            </a:r>
          </a:p>
          <a:p>
            <a:pPr lvl="2"/>
            <a:r>
              <a:rPr lang="en-US" sz="2000" dirty="0" smtClean="0"/>
              <a:t>Turning on billing</a:t>
            </a:r>
          </a:p>
          <a:p>
            <a:pPr lvl="2"/>
            <a:r>
              <a:rPr lang="en-US" sz="2000" dirty="0" smtClean="0"/>
              <a:t>Credit card verification</a:t>
            </a:r>
          </a:p>
          <a:p>
            <a:pPr lvl="2"/>
            <a:r>
              <a:rPr lang="en-US" sz="2000" dirty="0" smtClean="0"/>
              <a:t>Flow-through systems to provision the service</a:t>
            </a:r>
          </a:p>
          <a:p>
            <a:pPr lvl="1"/>
            <a:r>
              <a:rPr lang="en-US" sz="2000" dirty="0" smtClean="0"/>
              <a:t>Tracking of service order status</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58</a:t>
            </a:fld>
            <a:endParaRPr lang="en-US" dirty="0"/>
          </a:p>
        </p:txBody>
      </p:sp>
    </p:spTree>
  </p:cSld>
  <p:clrMapOvr>
    <a:masterClrMapping/>
  </p:clrMapOvr>
  <p:transition>
    <p:strip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 Tools</a:t>
            </a:r>
            <a:endParaRPr lang="en-US" dirty="0"/>
          </a:p>
        </p:txBody>
      </p:sp>
      <p:sp>
        <p:nvSpPr>
          <p:cNvPr id="3" name="Content Placeholder 2"/>
          <p:cNvSpPr>
            <a:spLocks noGrp="1"/>
          </p:cNvSpPr>
          <p:nvPr>
            <p:ph idx="1"/>
          </p:nvPr>
        </p:nvSpPr>
        <p:spPr/>
        <p:txBody>
          <a:bodyPr>
            <a:normAutofit lnSpcReduction="10000"/>
          </a:bodyPr>
          <a:lstStyle/>
          <a:p>
            <a:r>
              <a:rPr lang="en-US" dirty="0" smtClean="0"/>
              <a:t>Inventory Systems</a:t>
            </a:r>
          </a:p>
          <a:p>
            <a:pPr lvl="1"/>
            <a:r>
              <a:rPr lang="en-US" dirty="0" smtClean="0"/>
              <a:t> to track the assets of a network provider.</a:t>
            </a:r>
          </a:p>
          <a:p>
            <a:pPr lvl="1"/>
            <a:r>
              <a:rPr lang="en-US" dirty="0" smtClean="0"/>
              <a:t>Network inventory systems track physical inventory in a network</a:t>
            </a:r>
          </a:p>
          <a:p>
            <a:pPr lvl="1"/>
            <a:r>
              <a:rPr lang="en-US" dirty="0" smtClean="0"/>
              <a:t>Service inventory systems  track the instances of services that have been deployed over the network</a:t>
            </a:r>
          </a:p>
          <a:p>
            <a:r>
              <a:rPr lang="en-US" dirty="0" smtClean="0"/>
              <a:t>Service Provisioning Systems</a:t>
            </a:r>
          </a:p>
          <a:p>
            <a:pPr lvl="1"/>
            <a:r>
              <a:rPr lang="en-US" dirty="0" smtClean="0"/>
              <a:t> facilitate the deployment of services over a network</a:t>
            </a:r>
          </a:p>
          <a:p>
            <a:pPr lvl="1"/>
            <a:r>
              <a:rPr lang="en-US" dirty="0" smtClean="0"/>
              <a:t>very complex applications</a:t>
            </a:r>
          </a:p>
          <a:p>
            <a:pPr lvl="1"/>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59</a:t>
            </a:fld>
            <a:endParaRPr lang="en-US" dirty="0"/>
          </a:p>
        </p:txBody>
      </p:sp>
    </p:spTree>
  </p:cSld>
  <p:clrMapOvr>
    <a:masterClrMapping/>
  </p:clrMapOvr>
  <p:transition>
    <p:strip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 Network: OAM&amp;P</a:t>
            </a:r>
            <a:endParaRPr lang="en-US" dirty="0"/>
          </a:p>
        </p:txBody>
      </p:sp>
      <p:sp>
        <p:nvSpPr>
          <p:cNvPr id="3" name="Content Placeholder 2"/>
          <p:cNvSpPr>
            <a:spLocks noGrp="1"/>
          </p:cNvSpPr>
          <p:nvPr>
            <p:ph idx="1"/>
          </p:nvPr>
        </p:nvSpPr>
        <p:spPr>
          <a:xfrm>
            <a:off x="304800" y="1143000"/>
            <a:ext cx="8610600" cy="5181600"/>
          </a:xfrm>
        </p:spPr>
        <p:txBody>
          <a:bodyPr/>
          <a:lstStyle/>
          <a:p>
            <a:r>
              <a:rPr lang="en-US" sz="2800" dirty="0" smtClean="0">
                <a:solidFill>
                  <a:srgbClr val="C00000"/>
                </a:solidFill>
              </a:rPr>
              <a:t>O</a:t>
            </a:r>
            <a:r>
              <a:rPr lang="en-US" sz="2800" dirty="0" smtClean="0"/>
              <a:t>perations</a:t>
            </a:r>
          </a:p>
          <a:p>
            <a:pPr lvl="1"/>
            <a:r>
              <a:rPr lang="en-US" sz="2400" dirty="0" smtClean="0"/>
              <a:t>Keep the network running smoothly, monitor for alarms, watch for intrusions and attacks, ...</a:t>
            </a:r>
          </a:p>
          <a:p>
            <a:r>
              <a:rPr lang="en-US" sz="2800" dirty="0" smtClean="0">
                <a:solidFill>
                  <a:srgbClr val="C00000"/>
                </a:solidFill>
              </a:rPr>
              <a:t>A</a:t>
            </a:r>
            <a:r>
              <a:rPr lang="en-US" sz="2800" dirty="0" smtClean="0"/>
              <a:t>dministration</a:t>
            </a:r>
          </a:p>
          <a:p>
            <a:pPr lvl="1"/>
            <a:r>
              <a:rPr lang="en-US" sz="2400" dirty="0" smtClean="0"/>
              <a:t>Keep track what’s in the network, who uses what, housekeeping</a:t>
            </a:r>
          </a:p>
          <a:p>
            <a:r>
              <a:rPr lang="en-US" sz="2800" dirty="0" smtClean="0">
                <a:solidFill>
                  <a:srgbClr val="C00000"/>
                </a:solidFill>
              </a:rPr>
              <a:t>M</a:t>
            </a:r>
            <a:r>
              <a:rPr lang="en-US" sz="2800" dirty="0" smtClean="0"/>
              <a:t>aintenance </a:t>
            </a:r>
          </a:p>
          <a:p>
            <a:pPr lvl="1"/>
            <a:r>
              <a:rPr lang="en-US" sz="2400" dirty="0" smtClean="0"/>
              <a:t>Repairs failures and upgrades network </a:t>
            </a:r>
          </a:p>
          <a:p>
            <a:r>
              <a:rPr lang="en-US" sz="2800" dirty="0" smtClean="0">
                <a:solidFill>
                  <a:srgbClr val="C00000"/>
                </a:solidFill>
              </a:rPr>
              <a:t>P</a:t>
            </a:r>
            <a:r>
              <a:rPr lang="en-US" sz="2800" dirty="0" smtClean="0"/>
              <a:t>rovisioning</a:t>
            </a:r>
          </a:p>
          <a:p>
            <a:pPr lvl="1"/>
            <a:r>
              <a:rPr lang="en-US" sz="2400" dirty="0" smtClean="0"/>
              <a:t>Configure the network to provide services, turn up services for end customers</a:t>
            </a:r>
            <a:endParaRPr lang="en-US" sz="24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6</a:t>
            </a:fld>
            <a:endParaRPr lang="en-US" dirty="0"/>
          </a:p>
        </p:txBody>
      </p:sp>
    </p:spTree>
  </p:cSld>
  <p:clrMapOvr>
    <a:masterClrMapping/>
  </p:clrMapOvr>
  <p:transition>
    <p:strip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rtl="0">
              <a:spcBef>
                <a:spcPct val="0"/>
              </a:spcBef>
            </a:pPr>
            <a:r>
              <a:rPr lang="en-US" sz="3600" b="1" dirty="0" smtClean="0"/>
              <a:t>Packet Analyzers : </a:t>
            </a:r>
            <a:r>
              <a:rPr lang="en-US" sz="3600" b="1" dirty="0" err="1" smtClean="0"/>
              <a:t>InMon</a:t>
            </a:r>
            <a:r>
              <a:rPr lang="en-US" sz="3600" b="1" dirty="0" smtClean="0"/>
              <a:t> </a:t>
            </a:r>
            <a:r>
              <a:rPr lang="en-US" sz="3600" b="1" dirty="0" err="1" smtClean="0"/>
              <a:t>Sflow</a:t>
            </a:r>
            <a:r>
              <a:rPr lang="en-US" sz="3600" b="1" dirty="0" smtClean="0"/>
              <a:t> probe</a:t>
            </a:r>
            <a:endParaRPr lang="en-US" sz="3600" dirty="0"/>
          </a:p>
        </p:txBody>
      </p:sp>
      <p:sp>
        <p:nvSpPr>
          <p:cNvPr id="3" name="Content Placeholder 2"/>
          <p:cNvSpPr>
            <a:spLocks noGrp="1"/>
          </p:cNvSpPr>
          <p:nvPr>
            <p:ph idx="1"/>
          </p:nvPr>
        </p:nvSpPr>
        <p:spPr/>
        <p:txBody>
          <a:bodyPr/>
          <a:lstStyle/>
          <a:p>
            <a:r>
              <a:rPr lang="en-US" dirty="0" smtClean="0"/>
              <a:t>http://www.caida.org/tools/taxonomy/workload.xml</a:t>
            </a:r>
          </a:p>
          <a:p>
            <a:r>
              <a:rPr lang="en-US" dirty="0" smtClean="0"/>
              <a:t>Customer</a:t>
            </a:r>
          </a:p>
          <a:p>
            <a:pPr lvl="1"/>
            <a:r>
              <a:rPr lang="en-US" dirty="0" smtClean="0"/>
              <a:t>Education</a:t>
            </a:r>
          </a:p>
          <a:p>
            <a:pPr lvl="1"/>
            <a:endParaRPr lang="en-US" dirty="0" smtClean="0"/>
          </a:p>
          <a:p>
            <a:pPr lvl="1"/>
            <a:r>
              <a:rPr lang="en-US" b="1" dirty="0" smtClean="0"/>
              <a:t>Government</a:t>
            </a:r>
          </a:p>
          <a:p>
            <a:pPr lvl="1"/>
            <a:endParaRPr lang="en-US" dirty="0"/>
          </a:p>
        </p:txBody>
      </p:sp>
      <p:pic>
        <p:nvPicPr>
          <p:cNvPr id="1026" name="Picture 2" descr="C:\Users\Aram\Downloads\ucsf.jpg"/>
          <p:cNvPicPr>
            <a:picLocks noChangeAspect="1" noChangeArrowheads="1"/>
          </p:cNvPicPr>
          <p:nvPr/>
        </p:nvPicPr>
        <p:blipFill>
          <a:blip r:embed="rId3"/>
          <a:srcRect/>
          <a:stretch>
            <a:fillRect/>
          </a:stretch>
        </p:blipFill>
        <p:spPr bwMode="auto">
          <a:xfrm>
            <a:off x="3886200" y="2286000"/>
            <a:ext cx="1549400" cy="927100"/>
          </a:xfrm>
          <a:prstGeom prst="rect">
            <a:avLst/>
          </a:prstGeom>
          <a:noFill/>
        </p:spPr>
      </p:pic>
      <p:pic>
        <p:nvPicPr>
          <p:cNvPr id="1027" name="Picture 3" descr="C:\Users\Aram\Downloads\logo_university_of_florida.gif"/>
          <p:cNvPicPr>
            <a:picLocks noChangeAspect="1" noChangeArrowheads="1"/>
          </p:cNvPicPr>
          <p:nvPr/>
        </p:nvPicPr>
        <p:blipFill>
          <a:blip r:embed="rId4"/>
          <a:srcRect/>
          <a:stretch>
            <a:fillRect/>
          </a:stretch>
        </p:blipFill>
        <p:spPr bwMode="auto">
          <a:xfrm>
            <a:off x="2895600" y="2209800"/>
            <a:ext cx="963168" cy="914400"/>
          </a:xfrm>
          <a:prstGeom prst="rect">
            <a:avLst/>
          </a:prstGeom>
          <a:noFill/>
        </p:spPr>
      </p:pic>
      <p:pic>
        <p:nvPicPr>
          <p:cNvPr id="1028" name="Picture 4" descr="C:\Users\Aram\Downloads\princeton.gif"/>
          <p:cNvPicPr>
            <a:picLocks noChangeAspect="1" noChangeArrowheads="1"/>
          </p:cNvPicPr>
          <p:nvPr/>
        </p:nvPicPr>
        <p:blipFill>
          <a:blip r:embed="rId5"/>
          <a:srcRect/>
          <a:stretch>
            <a:fillRect/>
          </a:stretch>
        </p:blipFill>
        <p:spPr bwMode="auto">
          <a:xfrm>
            <a:off x="5562600" y="2362200"/>
            <a:ext cx="1806633" cy="609600"/>
          </a:xfrm>
          <a:prstGeom prst="rect">
            <a:avLst/>
          </a:prstGeom>
          <a:noFill/>
        </p:spPr>
      </p:pic>
      <p:pic>
        <p:nvPicPr>
          <p:cNvPr id="1029" name="Picture 5" descr="C:\Users\Aram\Downloads\unitexas.gif"/>
          <p:cNvPicPr>
            <a:picLocks noChangeAspect="1" noChangeArrowheads="1"/>
          </p:cNvPicPr>
          <p:nvPr/>
        </p:nvPicPr>
        <p:blipFill>
          <a:blip r:embed="rId6"/>
          <a:srcRect/>
          <a:stretch>
            <a:fillRect/>
          </a:stretch>
        </p:blipFill>
        <p:spPr bwMode="auto">
          <a:xfrm>
            <a:off x="7467600" y="2286000"/>
            <a:ext cx="990600" cy="990600"/>
          </a:xfrm>
          <a:prstGeom prst="rect">
            <a:avLst/>
          </a:prstGeom>
          <a:noFill/>
        </p:spPr>
      </p:pic>
      <p:pic>
        <p:nvPicPr>
          <p:cNvPr id="1030" name="Picture 6" descr="C:\Users\Aram\Downloads\nasa_logo.gif"/>
          <p:cNvPicPr>
            <a:picLocks noChangeAspect="1" noChangeArrowheads="1"/>
          </p:cNvPicPr>
          <p:nvPr/>
        </p:nvPicPr>
        <p:blipFill>
          <a:blip r:embed="rId7"/>
          <a:srcRect/>
          <a:stretch>
            <a:fillRect/>
          </a:stretch>
        </p:blipFill>
        <p:spPr bwMode="auto">
          <a:xfrm>
            <a:off x="2895600" y="3733800"/>
            <a:ext cx="1019175" cy="819150"/>
          </a:xfrm>
          <a:prstGeom prst="rect">
            <a:avLst/>
          </a:prstGeom>
          <a:noFill/>
        </p:spPr>
      </p:pic>
      <p:pic>
        <p:nvPicPr>
          <p:cNvPr id="1031" name="Picture 7" descr="C:\Users\Aram\Downloads\sandia.gif"/>
          <p:cNvPicPr>
            <a:picLocks noChangeAspect="1" noChangeArrowheads="1"/>
          </p:cNvPicPr>
          <p:nvPr/>
        </p:nvPicPr>
        <p:blipFill>
          <a:blip r:embed="rId8"/>
          <a:srcRect/>
          <a:stretch>
            <a:fillRect/>
          </a:stretch>
        </p:blipFill>
        <p:spPr bwMode="auto">
          <a:xfrm>
            <a:off x="4267200" y="3733800"/>
            <a:ext cx="2057400" cy="822960"/>
          </a:xfrm>
          <a:prstGeom prst="rect">
            <a:avLst/>
          </a:prstGeom>
          <a:noFill/>
        </p:spPr>
      </p:pic>
      <p:sp>
        <p:nvSpPr>
          <p:cNvPr id="10" name="Slide Number Placeholder 9"/>
          <p:cNvSpPr>
            <a:spLocks noGrp="1"/>
          </p:cNvSpPr>
          <p:nvPr>
            <p:ph type="sldNum" sz="quarter" idx="10"/>
          </p:nvPr>
        </p:nvSpPr>
        <p:spPr/>
        <p:txBody>
          <a:bodyPr/>
          <a:lstStyle/>
          <a:p>
            <a:pPr>
              <a:defRPr/>
            </a:pPr>
            <a:fld id="{2D801DCE-B9BA-4E03-9E27-F95A86438FEE}" type="slidenum">
              <a:rPr lang="en-US" smtClean="0"/>
              <a:pPr>
                <a:defRPr/>
              </a:pPr>
              <a:t>60</a:t>
            </a:fld>
            <a:endParaRPr lang="en-US" dirty="0"/>
          </a:p>
        </p:txBody>
      </p:sp>
      <p:sp>
        <p:nvSpPr>
          <p:cNvPr id="11" name="Rectangle 10"/>
          <p:cNvSpPr/>
          <p:nvPr/>
        </p:nvSpPr>
        <p:spPr>
          <a:xfrm>
            <a:off x="685800" y="5715000"/>
            <a:ext cx="7239000" cy="369332"/>
          </a:xfrm>
          <a:prstGeom prst="rect">
            <a:avLst/>
          </a:prstGeom>
        </p:spPr>
        <p:txBody>
          <a:bodyPr wrap="square">
            <a:spAutoFit/>
          </a:bodyPr>
          <a:lstStyle/>
          <a:p>
            <a:r>
              <a:rPr lang="en-US" dirty="0" smtClean="0"/>
              <a:t>The Cooperative Association for Internet Data Analysis</a:t>
            </a:r>
            <a:endParaRPr lang="en-US" dirty="0"/>
          </a:p>
        </p:txBody>
      </p:sp>
    </p:spTree>
  </p:cSld>
  <p:clrMapOvr>
    <a:masterClrMapping/>
  </p:clrMapOvr>
  <p:transition>
    <p:strips/>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Passive Monitoring</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passive approach uses devices to watch the traffic as it passes by.</a:t>
            </a:r>
          </a:p>
          <a:p>
            <a:r>
              <a:rPr lang="en-US" dirty="0" smtClean="0"/>
              <a:t> These devices can be special purpose devices such as a Sniffer,  or they can be built into other devices such as routers, switches or end node hosts</a:t>
            </a:r>
          </a:p>
          <a:p>
            <a:r>
              <a:rPr lang="en-US" dirty="0" smtClean="0"/>
              <a:t>The passive monitoring devices are polled periodically and information is collected (in the case of SNMP devices the data is extract from Management Information Bases (MIB)) to assess network performance and status. </a:t>
            </a:r>
          </a:p>
          <a:p>
            <a:r>
              <a:rPr lang="en-US" dirty="0" smtClean="0"/>
              <a:t>The passive approach does not increase the traffic on the network for the measurements. </a:t>
            </a:r>
          </a:p>
          <a:p>
            <a:r>
              <a:rPr lang="en-US" dirty="0" smtClean="0"/>
              <a:t>It also measures real traffic. However, the polling required to collect the data and the traps and alarms all generate network traffic, which can be substantial.  Further the amount of data gathered can be substantial especially if one is doing flow analysis or trying to capture information on all packets. </a:t>
            </a:r>
          </a:p>
          <a:p>
            <a:r>
              <a:rPr lang="en-US" dirty="0" smtClean="0"/>
              <a:t>The passive approach is extremely valuable in network trouble-shooting, however they are limited in their ability emulate error scenarios or isolating the exact fault location. </a:t>
            </a:r>
          </a:p>
          <a:p>
            <a:r>
              <a:rPr lang="en-US" dirty="0" smtClean="0"/>
              <a:t>Since the passive approach may require viewing all packets on the network, there can be privacy or security issues about how to access/protect the data gathered. </a:t>
            </a:r>
          </a:p>
          <a:p>
            <a:endParaRPr lang="en-US" dirty="0"/>
          </a:p>
        </p:txBody>
      </p:sp>
      <p:sp>
        <p:nvSpPr>
          <p:cNvPr id="4" name="TextBox 3"/>
          <p:cNvSpPr txBox="1"/>
          <p:nvPr/>
        </p:nvSpPr>
        <p:spPr>
          <a:xfrm>
            <a:off x="736653" y="6412468"/>
            <a:ext cx="7111947" cy="369332"/>
          </a:xfrm>
          <a:prstGeom prst="rect">
            <a:avLst/>
          </a:prstGeom>
          <a:noFill/>
        </p:spPr>
        <p:txBody>
          <a:bodyPr wrap="none" rtlCol="0">
            <a:spAutoFit/>
          </a:bodyPr>
          <a:lstStyle/>
          <a:p>
            <a:r>
              <a:rPr lang="en-US" dirty="0" smtClean="0"/>
              <a:t>http://www.slac.stanford.edu/comp/net/wan-mon/passive-vs-active.html</a:t>
            </a:r>
            <a:endParaRPr lang="en-US" dirty="0"/>
          </a:p>
        </p:txBody>
      </p:sp>
      <p:sp>
        <p:nvSpPr>
          <p:cNvPr id="5" name="Slide Number Placeholder 4"/>
          <p:cNvSpPr>
            <a:spLocks noGrp="1"/>
          </p:cNvSpPr>
          <p:nvPr>
            <p:ph type="sldNum" sz="quarter" idx="10"/>
          </p:nvPr>
        </p:nvSpPr>
        <p:spPr/>
        <p:txBody>
          <a:bodyPr/>
          <a:lstStyle/>
          <a:p>
            <a:pPr>
              <a:defRPr/>
            </a:pPr>
            <a:fld id="{2D801DCE-B9BA-4E03-9E27-F95A86438FEE}" type="slidenum">
              <a:rPr lang="en-US" smtClean="0"/>
              <a:pPr>
                <a:defRPr/>
              </a:pPr>
              <a:t>61</a:t>
            </a:fld>
            <a:endParaRPr lang="en-US" dirty="0"/>
          </a:p>
        </p:txBody>
      </p:sp>
    </p:spTree>
  </p:cSld>
  <p:clrMapOvr>
    <a:masterClrMapping/>
  </p:clrMapOvr>
  <p:transition>
    <p:strips/>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Active Monitoring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active approach relies on the capability to inject test packets into the network or send packets to servers and applications, following them and measuring service obtained from the network. As such it does create extra traffic, and the traffic or its parameters are artificial.</a:t>
            </a:r>
          </a:p>
          <a:p>
            <a:r>
              <a:rPr lang="en-US" dirty="0" smtClean="0"/>
              <a:t>On the other hand, the active approach provides explicit control on the generation of packets for measurement scenarios. This includes control on the:</a:t>
            </a:r>
          </a:p>
          <a:p>
            <a:pPr lvl="2"/>
            <a:r>
              <a:rPr lang="en-US" dirty="0" smtClean="0"/>
              <a:t>nature of traffic generation, </a:t>
            </a:r>
          </a:p>
          <a:p>
            <a:pPr lvl="2"/>
            <a:r>
              <a:rPr lang="en-US" dirty="0" smtClean="0"/>
              <a:t>the sampling techniques, the timing, frequency, scheduling, packet sizes and types (to emulate various applications), statistical quality, the path and function chosen to be monitored. Being active implies testing what you want, when you need it. Emulation of scenarios is easy and checking if Quality of Service (</a:t>
            </a:r>
            <a:r>
              <a:rPr lang="en-US" dirty="0" err="1" smtClean="0"/>
              <a:t>QoS</a:t>
            </a:r>
            <a:r>
              <a:rPr lang="en-US" dirty="0" smtClean="0"/>
              <a:t>) or Service Level Agreements (SLAs) are met is relatively straightforward. </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62</a:t>
            </a:fld>
            <a:endParaRPr lang="en-US" dirty="0"/>
          </a:p>
        </p:txBody>
      </p:sp>
    </p:spTree>
  </p:cSld>
  <p:clrMapOvr>
    <a:masterClrMapping/>
  </p:clrMapOvr>
  <p:transition>
    <p:strips/>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Passive And Active Monitoring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Given the complementarily of the two mechanisms, we need to explore ways to get the best of both worlds. </a:t>
            </a:r>
          </a:p>
          <a:p>
            <a:r>
              <a:rPr lang="en-US" dirty="0" smtClean="0"/>
              <a:t>A possibility is for the active measurement probe to schedule passive measurements of appropriate metrics at appropriate points along the path, while the active measurements are being made. When the active measurement is completed then the appropriate passive measurements can be paused thus reducing the gathering of unnecessary data. </a:t>
            </a:r>
          </a:p>
          <a:p>
            <a:r>
              <a:rPr lang="en-US" dirty="0" smtClean="0"/>
              <a:t>By comparing and contrasting the active and passive measurements, the co-validity of the different measurements can be verified, and much more detailed information on carefully specified/scheduled phenomena are made available.</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63</a:t>
            </a:fld>
            <a:endParaRPr lang="en-US" dirty="0"/>
          </a:p>
        </p:txBody>
      </p:sp>
    </p:spTree>
  </p:cSld>
  <p:clrMapOvr>
    <a:masterClrMapping/>
  </p:clrMapOvr>
  <p:transition>
    <p:strips/>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NetFlow</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Cisco </a:t>
            </a:r>
            <a:r>
              <a:rPr lang="en-US" dirty="0" err="1" smtClean="0"/>
              <a:t>NetFlow</a:t>
            </a:r>
            <a:r>
              <a:rPr lang="en-US" dirty="0" smtClean="0"/>
              <a:t> is a Cisco developed flow technology that allows bandwidth monitoring of a network. </a:t>
            </a:r>
            <a:r>
              <a:rPr lang="en-US" dirty="0" err="1" smtClean="0"/>
              <a:t>NetFlow</a:t>
            </a:r>
            <a:r>
              <a:rPr lang="en-US" dirty="0" smtClean="0"/>
              <a:t> Analyzer is a software that uses Cisco </a:t>
            </a:r>
            <a:r>
              <a:rPr lang="en-US" dirty="0" err="1" smtClean="0"/>
              <a:t>NetFlow</a:t>
            </a:r>
            <a:r>
              <a:rPr lang="en-US" dirty="0" smtClean="0"/>
              <a:t> to monitor bandwidth and runs in </a:t>
            </a:r>
            <a:r>
              <a:rPr lang="en-US" dirty="0" smtClean="0">
                <a:hlinkClick r:id="rId3"/>
              </a:rPr>
              <a:t>windows and </a:t>
            </a:r>
            <a:r>
              <a:rPr lang="en-US" dirty="0" err="1" smtClean="0">
                <a:hlinkClick r:id="rId3"/>
              </a:rPr>
              <a:t>linux</a:t>
            </a:r>
            <a:r>
              <a:rPr lang="en-US" dirty="0" smtClean="0"/>
              <a:t>.</a:t>
            </a:r>
            <a:endParaRPr lang="en-US" b="1" dirty="0" smtClean="0"/>
          </a:p>
          <a:p>
            <a:r>
              <a:rPr lang="en-US" b="1" dirty="0" err="1" smtClean="0"/>
              <a:t>NetFlow</a:t>
            </a:r>
            <a:r>
              <a:rPr lang="en-US" b="1" dirty="0" smtClean="0"/>
              <a:t> packet details</a:t>
            </a:r>
            <a:r>
              <a:rPr lang="en-US" b="1" baseline="30000" dirty="0" smtClean="0"/>
              <a:t>1</a:t>
            </a:r>
            <a:endParaRPr lang="en-US" dirty="0" smtClean="0"/>
          </a:p>
          <a:p>
            <a:pPr lvl="1"/>
            <a:r>
              <a:rPr lang="en-US" dirty="0" smtClean="0"/>
              <a:t>Source and destination IP address</a:t>
            </a:r>
          </a:p>
          <a:p>
            <a:pPr lvl="1"/>
            <a:r>
              <a:rPr lang="en-US" dirty="0" smtClean="0"/>
              <a:t>Input and output interface number</a:t>
            </a:r>
          </a:p>
          <a:p>
            <a:pPr lvl="1"/>
            <a:r>
              <a:rPr lang="en-US" dirty="0" smtClean="0"/>
              <a:t>Source and destination port number</a:t>
            </a:r>
          </a:p>
          <a:p>
            <a:pPr lvl="1"/>
            <a:r>
              <a:rPr lang="en-US" dirty="0" smtClean="0"/>
              <a:t>Layer 4 Protocol </a:t>
            </a:r>
          </a:p>
          <a:p>
            <a:pPr lvl="1"/>
            <a:r>
              <a:rPr lang="en-US" dirty="0" smtClean="0"/>
              <a:t>Number of packets in the flow</a:t>
            </a:r>
          </a:p>
          <a:p>
            <a:pPr lvl="1"/>
            <a:r>
              <a:rPr lang="en-US" dirty="0" smtClean="0"/>
              <a:t>Total Bytes in the flow </a:t>
            </a:r>
          </a:p>
          <a:p>
            <a:pPr lvl="1"/>
            <a:r>
              <a:rPr lang="en-US" dirty="0" smtClean="0"/>
              <a:t>Time stamp in the flow </a:t>
            </a:r>
          </a:p>
          <a:p>
            <a:pPr lvl="1"/>
            <a:r>
              <a:rPr lang="en-US" dirty="0" smtClean="0"/>
              <a:t>Source and destination AS</a:t>
            </a:r>
          </a:p>
          <a:p>
            <a:pPr lvl="1"/>
            <a:r>
              <a:rPr lang="en-US" dirty="0" err="1" smtClean="0"/>
              <a:t>TCP_Flag</a:t>
            </a:r>
            <a:r>
              <a:rPr lang="en-US" dirty="0" smtClean="0"/>
              <a:t> &amp; TOS </a:t>
            </a:r>
          </a:p>
          <a:p>
            <a:endParaRPr lang="en-US" dirty="0"/>
          </a:p>
        </p:txBody>
      </p:sp>
      <p:sp>
        <p:nvSpPr>
          <p:cNvPr id="4" name="TextBox 3"/>
          <p:cNvSpPr txBox="1"/>
          <p:nvPr/>
        </p:nvSpPr>
        <p:spPr>
          <a:xfrm>
            <a:off x="1447800" y="6248400"/>
            <a:ext cx="3204980" cy="369332"/>
          </a:xfrm>
          <a:prstGeom prst="rect">
            <a:avLst/>
          </a:prstGeom>
          <a:noFill/>
        </p:spPr>
        <p:txBody>
          <a:bodyPr wrap="none" rtlCol="0">
            <a:spAutoFit/>
          </a:bodyPr>
          <a:lstStyle/>
          <a:p>
            <a:r>
              <a:rPr lang="en-US" dirty="0" smtClean="0"/>
              <a:t>http://www.manageengine.com</a:t>
            </a:r>
            <a:endParaRPr lang="en-US" dirty="0"/>
          </a:p>
        </p:txBody>
      </p:sp>
      <p:sp>
        <p:nvSpPr>
          <p:cNvPr id="5" name="Slide Number Placeholder 4"/>
          <p:cNvSpPr>
            <a:spLocks noGrp="1"/>
          </p:cNvSpPr>
          <p:nvPr>
            <p:ph type="sldNum" sz="quarter" idx="10"/>
          </p:nvPr>
        </p:nvSpPr>
        <p:spPr/>
        <p:txBody>
          <a:bodyPr/>
          <a:lstStyle/>
          <a:p>
            <a:pPr>
              <a:defRPr/>
            </a:pPr>
            <a:fld id="{2D801DCE-B9BA-4E03-9E27-F95A86438FEE}" type="slidenum">
              <a:rPr lang="en-US" smtClean="0"/>
              <a:pPr>
                <a:defRPr/>
              </a:pPr>
              <a:t>64</a:t>
            </a:fld>
            <a:endParaRPr lang="en-US" dirty="0"/>
          </a:p>
        </p:txBody>
      </p:sp>
    </p:spTree>
  </p:cSld>
  <p:clrMapOvr>
    <a:masterClrMapping/>
  </p:clrMapOvr>
  <p:transition>
    <p:strip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C2C2C2"/>
                </a:solidFill>
              </a:rPr>
              <a:t>What is Network Management?</a:t>
            </a:r>
          </a:p>
          <a:p>
            <a:r>
              <a:rPr lang="en-US" dirty="0" smtClean="0">
                <a:solidFill>
                  <a:srgbClr val="C2C2C2"/>
                </a:solidFill>
              </a:rPr>
              <a:t>Why Network Management?</a:t>
            </a:r>
          </a:p>
          <a:p>
            <a:r>
              <a:rPr lang="en-US" dirty="0" smtClean="0">
                <a:solidFill>
                  <a:srgbClr val="C2C2C2"/>
                </a:solidFill>
              </a:rPr>
              <a:t>Who is Who in Network Management?</a:t>
            </a:r>
          </a:p>
          <a:p>
            <a:r>
              <a:rPr lang="en-US" dirty="0" smtClean="0">
                <a:solidFill>
                  <a:srgbClr val="C2C2C2"/>
                </a:solidFill>
              </a:rPr>
              <a:t>What is going in Real Network Management Systems?</a:t>
            </a:r>
          </a:p>
          <a:p>
            <a:r>
              <a:rPr lang="en-US" dirty="0" smtClean="0"/>
              <a:t>Why is Network Management Challenging? </a:t>
            </a:r>
          </a:p>
          <a:p>
            <a:r>
              <a:rPr lang="en-US" dirty="0" smtClean="0">
                <a:solidFill>
                  <a:srgbClr val="C2C2C2"/>
                </a:solidFill>
              </a:rPr>
              <a:t>Network Management Evolution</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65</a:t>
            </a:fld>
            <a:endParaRPr lang="en-US" dirty="0"/>
          </a:p>
        </p:txBody>
      </p:sp>
    </p:spTree>
  </p:cSld>
  <p:clrMapOvr>
    <a:masterClrMapping/>
  </p:clrMapOvr>
  <p:transition>
    <p:strip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304800" y="1143000"/>
            <a:ext cx="8839200" cy="5181600"/>
          </a:xfrm>
        </p:spPr>
        <p:txBody>
          <a:bodyPr/>
          <a:lstStyle/>
          <a:p>
            <a:r>
              <a:rPr lang="en-US" sz="2800" dirty="0" smtClean="0"/>
              <a:t>Network management is a complicated process</a:t>
            </a:r>
          </a:p>
          <a:p>
            <a:pPr lvl="1"/>
            <a:r>
              <a:rPr lang="en-US" sz="2400" dirty="0" smtClean="0"/>
              <a:t>Very wide</a:t>
            </a:r>
          </a:p>
          <a:p>
            <a:pPr lvl="2"/>
            <a:r>
              <a:rPr lang="en-US" sz="2200" dirty="0" smtClean="0"/>
              <a:t>Various functionalities, Different objective, …</a:t>
            </a:r>
          </a:p>
          <a:p>
            <a:pPr lvl="1"/>
            <a:r>
              <a:rPr lang="en-US" sz="2400" dirty="0" smtClean="0"/>
              <a:t>With many details</a:t>
            </a:r>
          </a:p>
          <a:p>
            <a:pPr lvl="2"/>
            <a:r>
              <a:rPr lang="en-US" sz="2200" dirty="0" smtClean="0"/>
              <a:t>All protocols in networks need to be managed!!!</a:t>
            </a:r>
          </a:p>
          <a:p>
            <a:pPr lvl="1"/>
            <a:r>
              <a:rPr lang="en-US" sz="2400" dirty="0" smtClean="0"/>
              <a:t>From different perspectives </a:t>
            </a:r>
          </a:p>
          <a:p>
            <a:pPr lvl="2"/>
            <a:r>
              <a:rPr lang="en-US" sz="2200" dirty="0" smtClean="0"/>
              <a:t>Technical issues, Managerial issues, Human!!</a:t>
            </a:r>
          </a:p>
          <a:p>
            <a:r>
              <a:rPr lang="en-US" sz="2800" dirty="0" smtClean="0"/>
              <a:t>Challenges</a:t>
            </a:r>
          </a:p>
          <a:p>
            <a:pPr lvl="1"/>
            <a:r>
              <a:rPr lang="en-US" sz="2400" dirty="0" smtClean="0"/>
              <a:t>Technical challenges</a:t>
            </a:r>
          </a:p>
          <a:p>
            <a:pPr lvl="1"/>
            <a:r>
              <a:rPr lang="en-US" sz="2400" dirty="0" smtClean="0"/>
              <a:t>Organization and operation challenges</a:t>
            </a:r>
          </a:p>
          <a:p>
            <a:pPr lvl="1"/>
            <a:r>
              <a:rPr lang="en-US" sz="2400" dirty="0" smtClean="0"/>
              <a:t>Business challenges</a:t>
            </a:r>
          </a:p>
          <a:p>
            <a:pPr lvl="1"/>
            <a:endParaRPr lang="en-US" sz="2400" dirty="0" smtClean="0"/>
          </a:p>
          <a:p>
            <a:pPr lvl="1"/>
            <a:endParaRPr lang="en-US" sz="24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66</a:t>
            </a:fld>
            <a:endParaRPr lang="en-US" dirty="0"/>
          </a:p>
        </p:txBody>
      </p:sp>
    </p:spTree>
  </p:cSld>
  <p:clrMapOvr>
    <a:masterClrMapping/>
  </p:clrMapOvr>
  <p:transition>
    <p:strips/>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Example: Technical</a:t>
            </a:r>
            <a:endParaRPr lang="en-US" dirty="0"/>
          </a:p>
        </p:txBody>
      </p:sp>
      <p:sp>
        <p:nvSpPr>
          <p:cNvPr id="3" name="Content Placeholder 2"/>
          <p:cNvSpPr>
            <a:spLocks noGrp="1"/>
          </p:cNvSpPr>
          <p:nvPr>
            <p:ph idx="1"/>
          </p:nvPr>
        </p:nvSpPr>
        <p:spPr>
          <a:xfrm>
            <a:off x="304800" y="1143000"/>
            <a:ext cx="8839200" cy="5181600"/>
          </a:xfrm>
        </p:spPr>
        <p:txBody>
          <a:bodyPr/>
          <a:lstStyle/>
          <a:p>
            <a:r>
              <a:rPr lang="en-US" sz="2800" dirty="0" smtClean="0"/>
              <a:t>The first and obvious set of challenges</a:t>
            </a:r>
          </a:p>
          <a:p>
            <a:pPr lvl="1"/>
            <a:r>
              <a:rPr lang="en-US" sz="2400" dirty="0" smtClean="0"/>
              <a:t>NM system is a very big and complex SW, general issues:</a:t>
            </a:r>
          </a:p>
          <a:p>
            <a:pPr lvl="2"/>
            <a:r>
              <a:rPr lang="en-US" sz="2400" dirty="0" smtClean="0"/>
              <a:t>SW architectural design issues </a:t>
            </a:r>
          </a:p>
          <a:p>
            <a:pPr lvl="2"/>
            <a:r>
              <a:rPr lang="en-US" sz="2400" dirty="0" smtClean="0"/>
              <a:t>Appropriate technologies</a:t>
            </a:r>
          </a:p>
          <a:p>
            <a:pPr lvl="2"/>
            <a:r>
              <a:rPr lang="en-US" sz="2400" dirty="0" smtClean="0"/>
              <a:t>Development &amp; documentation</a:t>
            </a:r>
          </a:p>
          <a:p>
            <a:pPr lvl="2"/>
            <a:r>
              <a:rPr lang="en-US" sz="2400" dirty="0" smtClean="0"/>
              <a:t>Test &amp; troubleshooting </a:t>
            </a:r>
          </a:p>
          <a:p>
            <a:r>
              <a:rPr lang="en-US" sz="2800" dirty="0" smtClean="0"/>
              <a:t>NM context issues:</a:t>
            </a:r>
          </a:p>
          <a:p>
            <a:pPr lvl="1"/>
            <a:r>
              <a:rPr lang="en-US" sz="2400" dirty="0" smtClean="0"/>
              <a:t>Application characteristics </a:t>
            </a:r>
          </a:p>
          <a:p>
            <a:pPr lvl="1"/>
            <a:r>
              <a:rPr lang="en-US" sz="2400" dirty="0" smtClean="0"/>
              <a:t>Scale</a:t>
            </a:r>
          </a:p>
          <a:p>
            <a:pPr lvl="1"/>
            <a:r>
              <a:rPr lang="en-US" sz="2400" dirty="0" smtClean="0"/>
              <a:t>Technology cross-section</a:t>
            </a:r>
          </a:p>
          <a:p>
            <a:pPr lvl="1"/>
            <a:r>
              <a:rPr lang="en-US" sz="2400" dirty="0" smtClean="0"/>
              <a:t>Integration</a:t>
            </a: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67</a:t>
            </a:fld>
            <a:endParaRPr lang="en-US" dirty="0"/>
          </a:p>
        </p:txBody>
      </p:sp>
    </p:spTree>
  </p:cSld>
  <p:clrMapOvr>
    <a:masterClrMapping/>
  </p:clrMapOvr>
  <p:transition>
    <p:strips/>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62000"/>
          </a:xfrm>
        </p:spPr>
        <p:txBody>
          <a:bodyPr/>
          <a:lstStyle/>
          <a:p>
            <a:pPr lvl="1"/>
            <a:r>
              <a:rPr lang="en-US" sz="3200" dirty="0" smtClean="0"/>
              <a:t>Technical Challenges: Application characteristics </a:t>
            </a:r>
            <a:endParaRPr lang="en-US" sz="3200" dirty="0"/>
          </a:p>
        </p:txBody>
      </p:sp>
      <p:sp>
        <p:nvSpPr>
          <p:cNvPr id="3" name="Content Placeholder 2"/>
          <p:cNvSpPr>
            <a:spLocks noGrp="1"/>
          </p:cNvSpPr>
          <p:nvPr>
            <p:ph idx="1"/>
          </p:nvPr>
        </p:nvSpPr>
        <p:spPr/>
        <p:txBody>
          <a:bodyPr/>
          <a:lstStyle/>
          <a:p>
            <a:r>
              <a:rPr lang="en-US" dirty="0" smtClean="0"/>
              <a:t>NM is composed of different functionalities (e.g., FCAPS)</a:t>
            </a:r>
          </a:p>
          <a:p>
            <a:pPr lvl="1"/>
            <a:r>
              <a:rPr lang="en-US" dirty="0" smtClean="0"/>
              <a:t>These functionalities are implemented by specific applications</a:t>
            </a:r>
          </a:p>
          <a:p>
            <a:pPr lvl="2"/>
            <a:r>
              <a:rPr lang="en-US" dirty="0" smtClean="0"/>
              <a:t>Have own requirements and characteristics from SW engineering point of view</a:t>
            </a:r>
          </a:p>
          <a:p>
            <a:r>
              <a:rPr lang="en-US" dirty="0" smtClean="0"/>
              <a:t>Some example (common) characteristics</a:t>
            </a:r>
          </a:p>
          <a:p>
            <a:pPr lvl="1"/>
            <a:r>
              <a:rPr lang="en-US" dirty="0" smtClean="0"/>
              <a:t>Transaction-Based System Characteristics</a:t>
            </a:r>
          </a:p>
          <a:p>
            <a:pPr lvl="1"/>
            <a:r>
              <a:rPr lang="en-US" dirty="0" smtClean="0"/>
              <a:t>Interrupt-Driven System Characteristics</a:t>
            </a:r>
          </a:p>
          <a:p>
            <a:pPr lvl="1"/>
            <a:r>
              <a:rPr lang="en-US" dirty="0" smtClean="0"/>
              <a:t>Efficient Data Analysis System Characteristics</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68</a:t>
            </a:fld>
            <a:endParaRPr lang="en-US" dirty="0"/>
          </a:p>
        </p:txBody>
      </p:sp>
    </p:spTree>
  </p:cSld>
  <p:clrMapOvr>
    <a:masterClrMapping/>
  </p:clrMapOvr>
  <p:transition>
    <p:strips/>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Transaction-Based Characteristics</a:t>
            </a:r>
            <a:endParaRPr lang="en-US" dirty="0"/>
          </a:p>
        </p:txBody>
      </p:sp>
      <p:sp>
        <p:nvSpPr>
          <p:cNvPr id="3" name="Content Placeholder 2"/>
          <p:cNvSpPr>
            <a:spLocks noGrp="1"/>
          </p:cNvSpPr>
          <p:nvPr>
            <p:ph idx="1"/>
          </p:nvPr>
        </p:nvSpPr>
        <p:spPr/>
        <p:txBody>
          <a:bodyPr/>
          <a:lstStyle/>
          <a:p>
            <a:r>
              <a:rPr lang="en-US" sz="2400" dirty="0" smtClean="0"/>
              <a:t>Network configuration for service provisioning</a:t>
            </a:r>
          </a:p>
          <a:p>
            <a:pPr lvl="1"/>
            <a:r>
              <a:rPr lang="en-US" sz="2000" dirty="0" smtClean="0"/>
              <a:t>Rollback in the case of any failure/error </a:t>
            </a:r>
            <a:endParaRPr lang="en-US" sz="20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69</a:t>
            </a:fld>
            <a:endParaRPr lang="en-US" dirty="0"/>
          </a:p>
        </p:txBody>
      </p:sp>
      <p:pic>
        <p:nvPicPr>
          <p:cNvPr id="73730" name="Picture 2"/>
          <p:cNvPicPr>
            <a:picLocks noChangeAspect="1" noChangeArrowheads="1"/>
          </p:cNvPicPr>
          <p:nvPr/>
        </p:nvPicPr>
        <p:blipFill>
          <a:blip r:embed="rId2" cstate="print"/>
          <a:srcRect/>
          <a:stretch>
            <a:fillRect/>
          </a:stretch>
        </p:blipFill>
        <p:spPr bwMode="auto">
          <a:xfrm>
            <a:off x="1600200" y="2057400"/>
            <a:ext cx="5977467" cy="4191000"/>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Network Management</a:t>
            </a:r>
            <a:endParaRPr lang="en-US" dirty="0"/>
          </a:p>
        </p:txBody>
      </p:sp>
      <p:sp>
        <p:nvSpPr>
          <p:cNvPr id="3" name="Content Placeholder 2"/>
          <p:cNvSpPr>
            <a:spLocks noGrp="1"/>
          </p:cNvSpPr>
          <p:nvPr>
            <p:ph idx="1"/>
          </p:nvPr>
        </p:nvSpPr>
        <p:spPr>
          <a:xfrm>
            <a:off x="304800" y="1143000"/>
            <a:ext cx="8610600" cy="5181600"/>
          </a:xfrm>
        </p:spPr>
        <p:txBody>
          <a:bodyPr/>
          <a:lstStyle/>
          <a:p>
            <a:r>
              <a:rPr lang="en-US" sz="2400" dirty="0" smtClean="0"/>
              <a:t>Therefore, network management is the activities, methods, procedures, and tools that pertain to the operation, administration, maintenance, and provisioning of networks</a:t>
            </a:r>
            <a:endParaRPr lang="en-US" sz="24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19200" y="2667000"/>
            <a:ext cx="6916510" cy="3505200"/>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Interrupt-Driven Characteristics</a:t>
            </a:r>
            <a:endParaRPr lang="en-US" dirty="0"/>
          </a:p>
        </p:txBody>
      </p:sp>
      <p:sp>
        <p:nvSpPr>
          <p:cNvPr id="3" name="Content Placeholder 2"/>
          <p:cNvSpPr>
            <a:spLocks noGrp="1"/>
          </p:cNvSpPr>
          <p:nvPr>
            <p:ph idx="1"/>
          </p:nvPr>
        </p:nvSpPr>
        <p:spPr>
          <a:xfrm>
            <a:off x="304800" y="1143000"/>
            <a:ext cx="8839200" cy="5181600"/>
          </a:xfrm>
        </p:spPr>
        <p:txBody>
          <a:bodyPr/>
          <a:lstStyle/>
          <a:p>
            <a:r>
              <a:rPr lang="en-US" sz="2400" dirty="0" smtClean="0"/>
              <a:t>Network health tracking is an objective of NM</a:t>
            </a:r>
          </a:p>
          <a:p>
            <a:pPr lvl="1"/>
            <a:r>
              <a:rPr lang="en-US" sz="2000" dirty="0" smtClean="0"/>
              <a:t>Devices inform events to manager through alarm message </a:t>
            </a:r>
            <a:r>
              <a:rPr lang="en-US" sz="2000" dirty="0" smtClean="0">
                <a:sym typeface="Wingdings" pitchFamily="2" charset="2"/>
              </a:rPr>
              <a:t> </a:t>
            </a:r>
            <a:r>
              <a:rPr lang="en-US" sz="2000" dirty="0" smtClean="0"/>
              <a:t>unsolicited message (</a:t>
            </a:r>
            <a:r>
              <a:rPr lang="en-US" sz="2000" dirty="0" smtClean="0">
                <a:sym typeface="Wingdings" pitchFamily="2" charset="2"/>
              </a:rPr>
              <a:t>interrupt</a:t>
            </a:r>
            <a:r>
              <a:rPr lang="en-US" dirty="0" smtClean="0">
                <a:sym typeface="Wingdings" pitchFamily="2" charset="2"/>
              </a:rPr>
              <a:t>)</a:t>
            </a:r>
          </a:p>
          <a:p>
            <a:r>
              <a:rPr lang="en-US" sz="2400" dirty="0" smtClean="0">
                <a:sym typeface="Wingdings" pitchFamily="2" charset="2"/>
              </a:rPr>
              <a:t>Challenges</a:t>
            </a:r>
          </a:p>
          <a:p>
            <a:pPr lvl="1"/>
            <a:r>
              <a:rPr lang="en-US" sz="2000" dirty="0" smtClean="0">
                <a:sym typeface="Wingdings" pitchFamily="2" charset="2"/>
              </a:rPr>
              <a:t>Real-time processing &amp; response</a:t>
            </a:r>
          </a:p>
          <a:p>
            <a:pPr lvl="1"/>
            <a:r>
              <a:rPr lang="en-US" sz="2000" dirty="0" smtClean="0">
                <a:sym typeface="Wingdings" pitchFamily="2" charset="2"/>
              </a:rPr>
              <a:t>High volume of interrupts</a:t>
            </a:r>
          </a:p>
          <a:p>
            <a:pPr lvl="2"/>
            <a:r>
              <a:rPr lang="en-US" sz="1800" dirty="0" smtClean="0">
                <a:sym typeface="Wingdings" pitchFamily="2" charset="2"/>
              </a:rPr>
              <a:t>E.g., a broken router</a:t>
            </a:r>
          </a:p>
          <a:p>
            <a:pPr lvl="3"/>
            <a:r>
              <a:rPr lang="en-US" sz="1400" dirty="0" smtClean="0">
                <a:sym typeface="Wingdings" pitchFamily="2" charset="2"/>
              </a:rPr>
              <a:t>Multiple physical link failure alarms</a:t>
            </a:r>
          </a:p>
          <a:p>
            <a:pPr lvl="3"/>
            <a:r>
              <a:rPr lang="en-US" sz="1400" dirty="0" smtClean="0">
                <a:sym typeface="Wingdings" pitchFamily="2" charset="2"/>
              </a:rPr>
              <a:t>So many service disruption alarms </a:t>
            </a:r>
          </a:p>
          <a:p>
            <a:pPr lvl="3"/>
            <a:r>
              <a:rPr lang="en-US" sz="1400" dirty="0" smtClean="0">
                <a:sym typeface="Wingdings" pitchFamily="2" charset="2"/>
              </a:rPr>
              <a:t>Unexpected routing updates </a:t>
            </a:r>
          </a:p>
          <a:p>
            <a:pPr lvl="3"/>
            <a:r>
              <a:rPr lang="en-US" sz="1400" dirty="0" smtClean="0">
                <a:sym typeface="Wingdings" pitchFamily="2" charset="2"/>
              </a:rPr>
              <a:t>….</a:t>
            </a:r>
          </a:p>
          <a:p>
            <a:endParaRPr lang="en-US" sz="24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70</a:t>
            </a:fld>
            <a:endParaRPr lang="en-US" dirty="0"/>
          </a:p>
        </p:txBody>
      </p:sp>
      <p:pic>
        <p:nvPicPr>
          <p:cNvPr id="73730" name="Picture 2"/>
          <p:cNvPicPr>
            <a:picLocks noChangeAspect="1" noChangeArrowheads="1"/>
          </p:cNvPicPr>
          <p:nvPr/>
        </p:nvPicPr>
        <p:blipFill>
          <a:blip r:embed="rId2" cstate="print"/>
          <a:srcRect/>
          <a:stretch>
            <a:fillRect/>
          </a:stretch>
        </p:blipFill>
        <p:spPr bwMode="auto">
          <a:xfrm>
            <a:off x="5181600" y="2286000"/>
            <a:ext cx="3657600" cy="3930664"/>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762000"/>
          </a:xfrm>
        </p:spPr>
        <p:txBody>
          <a:bodyPr/>
          <a:lstStyle/>
          <a:p>
            <a:pPr lvl="1"/>
            <a:r>
              <a:rPr lang="en-US" sz="3200" dirty="0" smtClean="0"/>
              <a:t>Efficient Data Analysis System Characteristics</a:t>
            </a:r>
            <a:endParaRPr lang="en-US" sz="3200" dirty="0"/>
          </a:p>
        </p:txBody>
      </p:sp>
      <p:sp>
        <p:nvSpPr>
          <p:cNvPr id="3" name="Content Placeholder 2"/>
          <p:cNvSpPr>
            <a:spLocks noGrp="1"/>
          </p:cNvSpPr>
          <p:nvPr>
            <p:ph idx="1"/>
          </p:nvPr>
        </p:nvSpPr>
        <p:spPr>
          <a:xfrm>
            <a:off x="304800" y="1143000"/>
            <a:ext cx="8839200" cy="5181600"/>
          </a:xfrm>
        </p:spPr>
        <p:txBody>
          <a:bodyPr/>
          <a:lstStyle/>
          <a:p>
            <a:r>
              <a:rPr lang="en-US" sz="2800" dirty="0" smtClean="0"/>
              <a:t>Operators need to analyze network performance to</a:t>
            </a:r>
          </a:p>
          <a:p>
            <a:pPr lvl="1"/>
            <a:r>
              <a:rPr lang="en-US" sz="2400" dirty="0" smtClean="0"/>
              <a:t>Identify bottlenecks, </a:t>
            </a:r>
          </a:p>
          <a:p>
            <a:pPr lvl="1"/>
            <a:r>
              <a:rPr lang="en-US" sz="2400" dirty="0" smtClean="0"/>
              <a:t>Guarantee SLA</a:t>
            </a:r>
          </a:p>
          <a:p>
            <a:pPr lvl="1"/>
            <a:r>
              <a:rPr lang="en-US" sz="2400" dirty="0" smtClean="0"/>
              <a:t>Evaluate utilization of network resources</a:t>
            </a:r>
          </a:p>
          <a:p>
            <a:pPr lvl="1"/>
            <a:r>
              <a:rPr lang="en-US" sz="2400" dirty="0" smtClean="0"/>
              <a:t>Understand traffic patterns</a:t>
            </a:r>
          </a:p>
          <a:p>
            <a:pPr lvl="1"/>
            <a:r>
              <a:rPr lang="en-US" sz="2400" dirty="0" smtClean="0"/>
              <a:t>Analyze trends for future network planning/design</a:t>
            </a:r>
          </a:p>
          <a:p>
            <a:r>
              <a:rPr lang="en-US" sz="2800" dirty="0" smtClean="0"/>
              <a:t>Challenges</a:t>
            </a:r>
          </a:p>
          <a:p>
            <a:pPr lvl="1"/>
            <a:r>
              <a:rPr lang="en-US" sz="2400" dirty="0" smtClean="0"/>
              <a:t>Gathering large volume of data</a:t>
            </a:r>
          </a:p>
          <a:p>
            <a:pPr lvl="1"/>
            <a:r>
              <a:rPr lang="en-US" sz="2400" dirty="0" smtClean="0"/>
              <a:t>Processing data</a:t>
            </a:r>
          </a:p>
          <a:p>
            <a:pPr lvl="1"/>
            <a:r>
              <a:rPr lang="en-US" sz="2400" dirty="0" smtClean="0"/>
              <a:t>Statistical analysis and interference</a:t>
            </a:r>
          </a:p>
          <a:p>
            <a:pPr lvl="2"/>
            <a:r>
              <a:rPr lang="en-US" sz="2200" dirty="0" smtClean="0"/>
              <a:t>Efficient &amp; complex algorithms</a:t>
            </a:r>
          </a:p>
          <a:p>
            <a:pPr lvl="2"/>
            <a:endParaRPr lang="en-US" sz="2200" dirty="0" smtClean="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71</a:t>
            </a:fld>
            <a:endParaRPr lang="en-US" dirty="0"/>
          </a:p>
        </p:txBody>
      </p:sp>
    </p:spTree>
  </p:cSld>
  <p:clrMapOvr>
    <a:masterClrMapping/>
  </p:clrMapOvr>
  <p:transition>
    <p:strips/>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Challenges: Scale</a:t>
            </a:r>
            <a:endParaRPr lang="en-US" dirty="0"/>
          </a:p>
        </p:txBody>
      </p:sp>
      <p:sp>
        <p:nvSpPr>
          <p:cNvPr id="3" name="Content Placeholder 2"/>
          <p:cNvSpPr>
            <a:spLocks noGrp="1"/>
          </p:cNvSpPr>
          <p:nvPr>
            <p:ph idx="1"/>
          </p:nvPr>
        </p:nvSpPr>
        <p:spPr/>
        <p:txBody>
          <a:bodyPr/>
          <a:lstStyle/>
          <a:p>
            <a:r>
              <a:rPr lang="en-US" sz="2800" dirty="0" smtClean="0"/>
              <a:t>Computer networks are large scale systems</a:t>
            </a:r>
          </a:p>
          <a:p>
            <a:pPr lvl="1"/>
            <a:r>
              <a:rPr lang="en-US" sz="2400" dirty="0" smtClean="0"/>
              <a:t>Scalability is a fundamental requirement in NM</a:t>
            </a:r>
          </a:p>
          <a:p>
            <a:r>
              <a:rPr lang="en-US" sz="2800" dirty="0" smtClean="0"/>
              <a:t>Scalability needs proper design and technologies</a:t>
            </a:r>
          </a:p>
          <a:p>
            <a:pPr lvl="1"/>
            <a:r>
              <a:rPr lang="en-US" sz="2400" dirty="0" smtClean="0"/>
              <a:t>NM for ~100 node is complete different from NM for ~10000 node!</a:t>
            </a:r>
          </a:p>
          <a:p>
            <a:r>
              <a:rPr lang="en-US" sz="2800" dirty="0" smtClean="0"/>
              <a:t>As a general rule scalability is a SW architecture problem rather than HW platforms</a:t>
            </a:r>
          </a:p>
          <a:p>
            <a:pPr lvl="1"/>
            <a:r>
              <a:rPr lang="en-US" sz="2400" dirty="0" smtClean="0"/>
              <a:t>While hardware performance is increasing, NM processing requirements increase more</a:t>
            </a:r>
            <a:endParaRPr lang="en-US" sz="24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72</a:t>
            </a:fld>
            <a:endParaRPr lang="en-US" dirty="0"/>
          </a:p>
        </p:txBody>
      </p:sp>
    </p:spTree>
  </p:cSld>
  <p:clrMapOvr>
    <a:masterClrMapping/>
  </p:clrMapOvr>
  <p:transition>
    <p:strips/>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Challenges: Technologies</a:t>
            </a:r>
            <a:endParaRPr lang="en-US" dirty="0"/>
          </a:p>
        </p:txBody>
      </p:sp>
      <p:sp>
        <p:nvSpPr>
          <p:cNvPr id="3" name="Content Placeholder 2"/>
          <p:cNvSpPr>
            <a:spLocks noGrp="1"/>
          </p:cNvSpPr>
          <p:nvPr>
            <p:ph idx="1"/>
          </p:nvPr>
        </p:nvSpPr>
        <p:spPr>
          <a:xfrm>
            <a:off x="304800" y="1143000"/>
            <a:ext cx="8686800" cy="5181600"/>
          </a:xfrm>
        </p:spPr>
        <p:txBody>
          <a:bodyPr/>
          <a:lstStyle/>
          <a:p>
            <a:r>
              <a:rPr lang="en-US" sz="2000" dirty="0" smtClean="0"/>
              <a:t>Many different technologies need to be used to build a NM system: Many technologist with different expertise</a:t>
            </a:r>
          </a:p>
          <a:p>
            <a:r>
              <a:rPr lang="en-US" sz="2000" dirty="0" smtClean="0"/>
              <a:t>Examples</a:t>
            </a:r>
          </a:p>
          <a:p>
            <a:pPr lvl="1"/>
            <a:r>
              <a:rPr lang="en-US" sz="1800" dirty="0" smtClean="0"/>
              <a:t>Information modeling</a:t>
            </a:r>
          </a:p>
          <a:p>
            <a:pPr lvl="2"/>
            <a:r>
              <a:rPr lang="en-US" sz="1800" dirty="0" smtClean="0"/>
              <a:t>How network devices, links, service, management parameters, … are modeled? </a:t>
            </a:r>
          </a:p>
          <a:p>
            <a:pPr lvl="1"/>
            <a:r>
              <a:rPr lang="en-US" sz="1800" dirty="0" smtClean="0"/>
              <a:t>Database</a:t>
            </a:r>
          </a:p>
          <a:p>
            <a:pPr lvl="2"/>
            <a:r>
              <a:rPr lang="en-US" sz="1800" dirty="0" smtClean="0"/>
              <a:t>How to design required NM DBs (devices, links, services, customers, configurations, …)</a:t>
            </a:r>
          </a:p>
          <a:p>
            <a:pPr lvl="1"/>
            <a:r>
              <a:rPr lang="en-US" sz="1800" dirty="0" smtClean="0"/>
              <a:t>Distributed computing</a:t>
            </a:r>
          </a:p>
          <a:p>
            <a:pPr lvl="2"/>
            <a:r>
              <a:rPr lang="en-US" sz="1800" dirty="0" smtClean="0"/>
              <a:t>By definition, NM is distributed computing</a:t>
            </a:r>
          </a:p>
          <a:p>
            <a:pPr lvl="3"/>
            <a:r>
              <a:rPr lang="en-US" sz="1400" dirty="0" smtClean="0"/>
              <a:t>Moreover, to achieve scalability &amp; reliability, distributed computing is needed</a:t>
            </a:r>
          </a:p>
          <a:p>
            <a:pPr lvl="1"/>
            <a:r>
              <a:rPr lang="en-US" sz="1800" dirty="0" smtClean="0"/>
              <a:t>Network (L4-L7) protocols </a:t>
            </a:r>
          </a:p>
          <a:p>
            <a:pPr lvl="1"/>
            <a:r>
              <a:rPr lang="en-US" sz="1800" dirty="0" smtClean="0"/>
              <a:t>User interface</a:t>
            </a:r>
          </a:p>
          <a:p>
            <a:pPr lvl="2"/>
            <a:r>
              <a:rPr lang="en-US" sz="1600" dirty="0" smtClean="0"/>
              <a:t>Visualization of large volume of data efficiently &amp; user-friendly</a:t>
            </a:r>
          </a:p>
          <a:p>
            <a:pPr lvl="2"/>
            <a:r>
              <a:rPr lang="en-US" sz="1600" dirty="0" smtClean="0"/>
              <a:t>Support large number of user for customer care software </a:t>
            </a:r>
            <a:endParaRPr lang="en-US" sz="16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73</a:t>
            </a:fld>
            <a:endParaRPr lang="en-US" dirty="0"/>
          </a:p>
        </p:txBody>
      </p:sp>
    </p:spTree>
  </p:cSld>
  <p:clrMapOvr>
    <a:masterClrMapping/>
  </p:clrMapOvr>
  <p:transition>
    <p:strips/>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Challenges: Integration </a:t>
            </a:r>
            <a:endParaRPr lang="en-US" dirty="0"/>
          </a:p>
        </p:txBody>
      </p:sp>
      <p:sp>
        <p:nvSpPr>
          <p:cNvPr id="3" name="Content Placeholder 2"/>
          <p:cNvSpPr>
            <a:spLocks noGrp="1"/>
          </p:cNvSpPr>
          <p:nvPr>
            <p:ph idx="1"/>
          </p:nvPr>
        </p:nvSpPr>
        <p:spPr/>
        <p:txBody>
          <a:bodyPr/>
          <a:lstStyle/>
          <a:p>
            <a:r>
              <a:rPr lang="en-US" sz="2800" dirty="0" smtClean="0"/>
              <a:t>Swivel-chair syndrome</a:t>
            </a:r>
            <a:endParaRPr lang="en-US" sz="28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74</a:t>
            </a:fld>
            <a:endParaRPr lang="en-US" dirty="0"/>
          </a:p>
        </p:txBody>
      </p:sp>
      <p:pic>
        <p:nvPicPr>
          <p:cNvPr id="73730" name="Picture 2"/>
          <p:cNvPicPr>
            <a:picLocks noChangeAspect="1" noChangeArrowheads="1"/>
          </p:cNvPicPr>
          <p:nvPr/>
        </p:nvPicPr>
        <p:blipFill>
          <a:blip r:embed="rId2" cstate="print"/>
          <a:srcRect/>
          <a:stretch>
            <a:fillRect/>
          </a:stretch>
        </p:blipFill>
        <p:spPr bwMode="auto">
          <a:xfrm>
            <a:off x="1524000" y="1676400"/>
            <a:ext cx="5943600" cy="5068423"/>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Challenges: Integration </a:t>
            </a:r>
            <a:endParaRPr lang="en-US" dirty="0"/>
          </a:p>
        </p:txBody>
      </p:sp>
      <p:sp>
        <p:nvSpPr>
          <p:cNvPr id="3" name="Content Placeholder 2"/>
          <p:cNvSpPr>
            <a:spLocks noGrp="1"/>
          </p:cNvSpPr>
          <p:nvPr>
            <p:ph idx="1"/>
          </p:nvPr>
        </p:nvSpPr>
        <p:spPr>
          <a:xfrm>
            <a:off x="304800" y="1143000"/>
            <a:ext cx="8839200" cy="5181600"/>
          </a:xfrm>
        </p:spPr>
        <p:txBody>
          <a:bodyPr/>
          <a:lstStyle/>
          <a:p>
            <a:r>
              <a:rPr lang="en-US" sz="2300" dirty="0" smtClean="0"/>
              <a:t>Make different NM applications as if they were a “NM system”</a:t>
            </a:r>
            <a:endParaRPr lang="en-US" sz="23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75</a:t>
            </a:fld>
            <a:endParaRPr lang="en-US" dirty="0"/>
          </a:p>
        </p:txBody>
      </p:sp>
      <p:pic>
        <p:nvPicPr>
          <p:cNvPr id="74754" name="Picture 2"/>
          <p:cNvPicPr>
            <a:picLocks noChangeAspect="1" noChangeArrowheads="1"/>
          </p:cNvPicPr>
          <p:nvPr/>
        </p:nvPicPr>
        <p:blipFill>
          <a:blip r:embed="rId2" cstate="print"/>
          <a:srcRect/>
          <a:stretch>
            <a:fillRect/>
          </a:stretch>
        </p:blipFill>
        <p:spPr bwMode="auto">
          <a:xfrm>
            <a:off x="1804079" y="1627496"/>
            <a:ext cx="5130121" cy="4648200"/>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Organization &amp; Operations Challenges</a:t>
            </a:r>
            <a:endParaRPr lang="en-US" sz="3800" dirty="0"/>
          </a:p>
        </p:txBody>
      </p:sp>
      <p:sp>
        <p:nvSpPr>
          <p:cNvPr id="3" name="Content Placeholder 2"/>
          <p:cNvSpPr>
            <a:spLocks noGrp="1"/>
          </p:cNvSpPr>
          <p:nvPr>
            <p:ph idx="1"/>
          </p:nvPr>
        </p:nvSpPr>
        <p:spPr>
          <a:xfrm>
            <a:off x="304800" y="1143000"/>
            <a:ext cx="8839200" cy="5181600"/>
          </a:xfrm>
        </p:spPr>
        <p:txBody>
          <a:bodyPr/>
          <a:lstStyle/>
          <a:p>
            <a:r>
              <a:rPr lang="en-US" sz="2800" dirty="0" smtClean="0"/>
              <a:t>How human are organized for NM is an issue</a:t>
            </a:r>
          </a:p>
          <a:p>
            <a:pPr lvl="1"/>
            <a:r>
              <a:rPr lang="en-US" sz="2400" dirty="0" smtClean="0"/>
              <a:t>Large enterprises with IT departments</a:t>
            </a:r>
          </a:p>
          <a:p>
            <a:pPr lvl="1"/>
            <a:r>
              <a:rPr lang="en-US" sz="2400" dirty="0" smtClean="0"/>
              <a:t>Service provider networks (e.g., TIC)</a:t>
            </a:r>
          </a:p>
          <a:p>
            <a:r>
              <a:rPr lang="en-US" sz="2800" dirty="0" smtClean="0"/>
              <a:t>It is an other dimension (rather than technology) for successful network management </a:t>
            </a:r>
          </a:p>
          <a:p>
            <a:r>
              <a:rPr lang="en-US" sz="2800" dirty="0" smtClean="0"/>
              <a:t>How to divide the tasks of NM?</a:t>
            </a:r>
          </a:p>
          <a:p>
            <a:pPr lvl="1"/>
            <a:r>
              <a:rPr lang="en-US" sz="2400" dirty="0" smtClean="0"/>
              <a:t>It is not easy, </a:t>
            </a:r>
            <a:r>
              <a:rPr lang="en-US" sz="2400" dirty="0" err="1" smtClean="0"/>
              <a:t>eTOM</a:t>
            </a:r>
            <a:r>
              <a:rPr lang="en-US" sz="2400" dirty="0" smtClean="0"/>
              <a:t> tried to answer</a:t>
            </a:r>
          </a:p>
          <a:p>
            <a:r>
              <a:rPr lang="en-US" sz="2800" dirty="0" smtClean="0"/>
              <a:t>How to organize and mange people to perform tasks</a:t>
            </a:r>
          </a:p>
          <a:p>
            <a:pPr lvl="1"/>
            <a:r>
              <a:rPr lang="en-US" sz="2400" dirty="0" smtClean="0"/>
              <a:t>Again is not easy, depends on human factors </a:t>
            </a:r>
          </a:p>
          <a:p>
            <a:pPr lvl="1"/>
            <a:endParaRPr lang="en-US" dirty="0" smtClean="0">
              <a:ea typeface="+mn-ea"/>
            </a:endParaRPr>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76</a:t>
            </a:fld>
            <a:endParaRPr lang="en-US" dirty="0"/>
          </a:p>
        </p:txBody>
      </p:sp>
    </p:spTree>
  </p:cSld>
  <p:clrMapOvr>
    <a:masterClrMapping/>
  </p:clrMapOvr>
  <p:transition>
    <p:strips/>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Organization &amp; Operations Challenges</a:t>
            </a:r>
            <a:endParaRPr lang="en-US" sz="3400" dirty="0"/>
          </a:p>
        </p:txBody>
      </p:sp>
      <p:sp>
        <p:nvSpPr>
          <p:cNvPr id="3" name="Content Placeholder 2"/>
          <p:cNvSpPr>
            <a:spLocks noGrp="1"/>
          </p:cNvSpPr>
          <p:nvPr>
            <p:ph idx="1"/>
          </p:nvPr>
        </p:nvSpPr>
        <p:spPr/>
        <p:txBody>
          <a:bodyPr/>
          <a:lstStyle/>
          <a:p>
            <a:r>
              <a:rPr lang="en-US" sz="3600" dirty="0" smtClean="0"/>
              <a:t>Common tasks</a:t>
            </a:r>
          </a:p>
          <a:p>
            <a:pPr lvl="1"/>
            <a:r>
              <a:rPr lang="en-US" sz="3200" dirty="0" smtClean="0"/>
              <a:t>Network planning</a:t>
            </a:r>
          </a:p>
          <a:p>
            <a:pPr lvl="1"/>
            <a:r>
              <a:rPr lang="en-US" sz="3200" dirty="0" smtClean="0"/>
              <a:t>Network deployment</a:t>
            </a:r>
          </a:p>
          <a:p>
            <a:pPr lvl="1"/>
            <a:r>
              <a:rPr lang="en-US" sz="3200" dirty="0" smtClean="0"/>
              <a:t>Network operation</a:t>
            </a:r>
          </a:p>
          <a:p>
            <a:pPr lvl="1"/>
            <a:r>
              <a:rPr lang="en-US" sz="3200" dirty="0" smtClean="0"/>
              <a:t>Network maintenance</a:t>
            </a:r>
          </a:p>
          <a:p>
            <a:pPr lvl="1"/>
            <a:r>
              <a:rPr lang="en-US" sz="3200" dirty="0" smtClean="0"/>
              <a:t>Workflow management</a:t>
            </a:r>
          </a:p>
          <a:p>
            <a:pPr lvl="1"/>
            <a:r>
              <a:rPr lang="en-US" sz="3200" dirty="0" smtClean="0"/>
              <a:t>Inventory management</a:t>
            </a:r>
          </a:p>
          <a:p>
            <a:pPr lvl="1"/>
            <a:r>
              <a:rPr lang="en-US" sz="3200" dirty="0" smtClean="0"/>
              <a:t>Order &amp; Billing management</a:t>
            </a:r>
          </a:p>
          <a:p>
            <a:pPr lvl="1"/>
            <a:r>
              <a:rPr lang="en-US" sz="3200" dirty="0" smtClean="0"/>
              <a:t>Security management </a:t>
            </a:r>
            <a:endParaRPr lang="en-US" sz="32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77</a:t>
            </a:fld>
            <a:endParaRPr lang="en-US" dirty="0"/>
          </a:p>
        </p:txBody>
      </p:sp>
    </p:spTree>
  </p:cSld>
  <p:clrMapOvr>
    <a:masterClrMapping/>
  </p:clrMapOvr>
  <p:transition>
    <p:strips/>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C2C2C2"/>
                </a:solidFill>
              </a:rPr>
              <a:t>What is Network Management?</a:t>
            </a:r>
          </a:p>
          <a:p>
            <a:r>
              <a:rPr lang="en-US" dirty="0" smtClean="0">
                <a:solidFill>
                  <a:srgbClr val="C2C2C2"/>
                </a:solidFill>
              </a:rPr>
              <a:t>Why Network Management?</a:t>
            </a:r>
          </a:p>
          <a:p>
            <a:r>
              <a:rPr lang="en-US" dirty="0" smtClean="0">
                <a:solidFill>
                  <a:srgbClr val="C2C2C2"/>
                </a:solidFill>
              </a:rPr>
              <a:t>Who is Who in Network Management?</a:t>
            </a:r>
          </a:p>
          <a:p>
            <a:r>
              <a:rPr lang="en-US" dirty="0" smtClean="0">
                <a:solidFill>
                  <a:srgbClr val="C2C2C2"/>
                </a:solidFill>
              </a:rPr>
              <a:t>What is going in Real Network Management Systems?</a:t>
            </a:r>
          </a:p>
          <a:p>
            <a:r>
              <a:rPr lang="en-US" dirty="0" smtClean="0">
                <a:solidFill>
                  <a:srgbClr val="C2C2C2"/>
                </a:solidFill>
              </a:rPr>
              <a:t>Why is Network Management Challenging? </a:t>
            </a:r>
          </a:p>
          <a:p>
            <a:r>
              <a:rPr lang="en-US" dirty="0" smtClean="0"/>
              <a:t>Network Management Evolution</a:t>
            </a:r>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78</a:t>
            </a:fld>
            <a:endParaRPr lang="en-US" dirty="0"/>
          </a:p>
        </p:txBody>
      </p:sp>
    </p:spTree>
  </p:cSld>
  <p:clrMapOvr>
    <a:masterClrMapping/>
  </p:clrMapOvr>
  <p:transition>
    <p:strips/>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Telecommunications Services Evolution </a:t>
            </a:r>
            <a:endParaRPr lang="en-US" sz="36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79</a:t>
            </a:fld>
            <a:endParaRPr lang="en-US" dirty="0"/>
          </a:p>
        </p:txBody>
      </p:sp>
      <p:pic>
        <p:nvPicPr>
          <p:cNvPr id="5" name="Picture 3"/>
          <p:cNvPicPr>
            <a:picLocks noChangeAspect="1" noChangeArrowheads="1"/>
          </p:cNvPicPr>
          <p:nvPr/>
        </p:nvPicPr>
        <p:blipFill>
          <a:blip r:embed="rId2" cstate="print"/>
          <a:srcRect/>
          <a:stretch>
            <a:fillRect/>
          </a:stretch>
        </p:blipFill>
        <p:spPr bwMode="auto">
          <a:xfrm>
            <a:off x="222409" y="1263967"/>
            <a:ext cx="8388191" cy="4832033"/>
          </a:xfrm>
          <a:prstGeom prst="rect">
            <a:avLst/>
          </a:prstGeom>
          <a:noFill/>
          <a:ln w="9525">
            <a:noFill/>
            <a:miter lim="800000"/>
            <a:headEnd/>
            <a:tailEnd/>
          </a:ln>
          <a:effectLst/>
        </p:spPr>
      </p:pic>
    </p:spTree>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Management System</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8</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1143000"/>
            <a:ext cx="8315325" cy="5048250"/>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Demand Evolution</a:t>
            </a:r>
            <a:endParaRPr lang="en-US" dirty="0"/>
          </a:p>
        </p:txBody>
      </p:sp>
      <p:sp>
        <p:nvSpPr>
          <p:cNvPr id="3" name="Content Placeholder 2"/>
          <p:cNvSpPr>
            <a:spLocks noGrp="1"/>
          </p:cNvSpPr>
          <p:nvPr>
            <p:ph idx="1"/>
          </p:nvPr>
        </p:nvSpPr>
        <p:spPr/>
        <p:txBody>
          <a:bodyPr/>
          <a:lstStyle/>
          <a:p>
            <a:r>
              <a:rPr lang="en-US" dirty="0" smtClean="0"/>
              <a:t>Traditional networks </a:t>
            </a:r>
          </a:p>
          <a:p>
            <a:pPr lvl="1"/>
            <a:r>
              <a:rPr lang="en-US" dirty="0" smtClean="0"/>
              <a:t>Residential customers &amp; corporate networks</a:t>
            </a:r>
          </a:p>
          <a:p>
            <a:pPr lvl="2"/>
            <a:r>
              <a:rPr lang="en-US" dirty="0" smtClean="0"/>
              <a:t>Simple process for requesting basic or enhanced services</a:t>
            </a:r>
          </a:p>
          <a:p>
            <a:r>
              <a:rPr lang="en-US" dirty="0" smtClean="0"/>
              <a:t>Today</a:t>
            </a:r>
          </a:p>
          <a:p>
            <a:pPr lvl="1"/>
            <a:r>
              <a:rPr lang="en-US" dirty="0" smtClean="0"/>
              <a:t>Business customers</a:t>
            </a:r>
          </a:p>
          <a:p>
            <a:pPr lvl="2"/>
            <a:r>
              <a:rPr lang="en-US" dirty="0" smtClean="0"/>
              <a:t>Bandwidth and service on demand</a:t>
            </a:r>
          </a:p>
          <a:p>
            <a:pPr lvl="2"/>
            <a:r>
              <a:rPr lang="en-US" dirty="0" smtClean="0"/>
              <a:t>Electronic interfaces for requesting services or changes, reporting trouble, and billing</a:t>
            </a:r>
          </a:p>
          <a:p>
            <a:pPr lvl="2"/>
            <a:r>
              <a:rPr lang="en-US" dirty="0" smtClean="0"/>
              <a:t>Quick provisioning time and QoS</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80</a:t>
            </a:fld>
            <a:endParaRPr lang="en-US"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heckerboard(across)">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Functionality Evolution</a:t>
            </a:r>
            <a:endParaRPr lang="en-US" dirty="0"/>
          </a:p>
        </p:txBody>
      </p:sp>
      <p:sp>
        <p:nvSpPr>
          <p:cNvPr id="3" name="Content Placeholder 2"/>
          <p:cNvSpPr>
            <a:spLocks noGrp="1"/>
          </p:cNvSpPr>
          <p:nvPr>
            <p:ph idx="1"/>
          </p:nvPr>
        </p:nvSpPr>
        <p:spPr>
          <a:xfrm>
            <a:off x="304800" y="1143000"/>
            <a:ext cx="8839200" cy="5181600"/>
          </a:xfrm>
        </p:spPr>
        <p:txBody>
          <a:bodyPr/>
          <a:lstStyle/>
          <a:p>
            <a:r>
              <a:rPr lang="en-US" dirty="0" smtClean="0"/>
              <a:t>Traditional (PSTN) networks</a:t>
            </a:r>
          </a:p>
          <a:p>
            <a:r>
              <a:rPr lang="en-US" dirty="0" smtClean="0"/>
              <a:t>Circuit switching: F &gt; C &gt; A &gt; P &gt; S</a:t>
            </a:r>
          </a:p>
          <a:p>
            <a:pPr lvl="1"/>
            <a:r>
              <a:rPr lang="en-US" dirty="0" smtClean="0"/>
              <a:t>Fault = service disruption</a:t>
            </a:r>
          </a:p>
          <a:p>
            <a:pPr lvl="1"/>
            <a:r>
              <a:rPr lang="en-US" dirty="0" smtClean="0"/>
              <a:t>Configuration = service provisioning</a:t>
            </a:r>
          </a:p>
          <a:p>
            <a:pPr lvl="1"/>
            <a:r>
              <a:rPr lang="en-US" dirty="0" smtClean="0"/>
              <a:t>Per call accounting = Business</a:t>
            </a:r>
          </a:p>
          <a:p>
            <a:pPr lvl="1"/>
            <a:r>
              <a:rPr lang="en-US" dirty="0" smtClean="0"/>
              <a:t>Ignore performance since resources are reserved </a:t>
            </a:r>
          </a:p>
          <a:p>
            <a:pPr lvl="1"/>
            <a:r>
              <a:rPr lang="en-US" dirty="0" smtClean="0"/>
              <a:t>No security</a:t>
            </a:r>
          </a:p>
          <a:p>
            <a:pPr lvl="2"/>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81</a:t>
            </a:fld>
            <a:endParaRPr lang="en-US" dirty="0"/>
          </a:p>
        </p:txBody>
      </p:sp>
    </p:spTree>
  </p:cSld>
  <p:clrMapOvr>
    <a:masterClrMapping/>
  </p:clrMapOvr>
  <p:transition>
    <p:strips/>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Functionality Evolution</a:t>
            </a:r>
            <a:endParaRPr lang="en-US" dirty="0"/>
          </a:p>
        </p:txBody>
      </p:sp>
      <p:sp>
        <p:nvSpPr>
          <p:cNvPr id="3" name="Content Placeholder 2"/>
          <p:cNvSpPr>
            <a:spLocks noGrp="1"/>
          </p:cNvSpPr>
          <p:nvPr>
            <p:ph idx="1"/>
          </p:nvPr>
        </p:nvSpPr>
        <p:spPr/>
        <p:txBody>
          <a:bodyPr/>
          <a:lstStyle/>
          <a:p>
            <a:r>
              <a:rPr lang="en-US" dirty="0" smtClean="0"/>
              <a:t>Next Generation Networks (NGN)</a:t>
            </a:r>
          </a:p>
          <a:p>
            <a:r>
              <a:rPr lang="en-US" dirty="0" smtClean="0"/>
              <a:t>Data/Multimedia IP networks: </a:t>
            </a:r>
          </a:p>
          <a:p>
            <a:pPr lvl="1"/>
            <a:r>
              <a:rPr lang="en-US" dirty="0" smtClean="0">
                <a:sym typeface="Wingdings" pitchFamily="2" charset="2"/>
              </a:rPr>
              <a:t>S &gt; P &gt; A </a:t>
            </a:r>
            <a:r>
              <a:rPr lang="en-US" dirty="0" smtClean="0">
                <a:sym typeface="SymbolPS"/>
              </a:rPr>
              <a:t>~ C</a:t>
            </a:r>
            <a:r>
              <a:rPr lang="en-US" dirty="0" smtClean="0">
                <a:sym typeface="Wingdings" pitchFamily="2" charset="2"/>
              </a:rPr>
              <a:t> </a:t>
            </a:r>
            <a:r>
              <a:rPr lang="en-US" dirty="0" smtClean="0">
                <a:sym typeface="SymbolPS"/>
              </a:rPr>
              <a:t>~ F</a:t>
            </a:r>
          </a:p>
          <a:p>
            <a:pPr lvl="1"/>
            <a:r>
              <a:rPr lang="en-US" dirty="0" smtClean="0">
                <a:sym typeface="SymbolPS"/>
              </a:rPr>
              <a:t>Security is the essential requirement</a:t>
            </a:r>
          </a:p>
          <a:p>
            <a:pPr lvl="1"/>
            <a:r>
              <a:rPr lang="en-US" dirty="0" smtClean="0">
                <a:sym typeface="SymbolPS"/>
              </a:rPr>
              <a:t>Efficient resource utilization through Performance management </a:t>
            </a:r>
          </a:p>
          <a:p>
            <a:pPr lvl="1"/>
            <a:r>
              <a:rPr lang="en-US" dirty="0" smtClean="0">
                <a:sym typeface="SymbolPS"/>
              </a:rPr>
              <a:t>Bulk bandwidth or usage based accounting</a:t>
            </a:r>
          </a:p>
          <a:p>
            <a:pPr lvl="1"/>
            <a:r>
              <a:rPr lang="en-US" dirty="0" smtClean="0">
                <a:sym typeface="SymbolPS"/>
              </a:rPr>
              <a:t>Misconfiguration and faults are tolerable in some cases </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82</a:t>
            </a:fld>
            <a:endParaRPr lang="en-US" dirty="0"/>
          </a:p>
        </p:txBody>
      </p:sp>
    </p:spTree>
  </p:cSld>
  <p:clrMapOvr>
    <a:masterClrMapping/>
  </p:clrMapOvr>
  <p:transition>
    <p:strips/>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Network Management Vision Evolution</a:t>
            </a:r>
            <a:endParaRPr lang="en-US" sz="3600" dirty="0"/>
          </a:p>
        </p:txBody>
      </p:sp>
      <p:sp>
        <p:nvSpPr>
          <p:cNvPr id="3" name="Content Placeholder 2"/>
          <p:cNvSpPr>
            <a:spLocks noGrp="1"/>
          </p:cNvSpPr>
          <p:nvPr>
            <p:ph idx="1"/>
          </p:nvPr>
        </p:nvSpPr>
        <p:spPr/>
        <p:txBody>
          <a:bodyPr/>
          <a:lstStyle/>
          <a:p>
            <a:r>
              <a:rPr lang="en-US" dirty="0" smtClean="0"/>
              <a:t>Traditional management</a:t>
            </a:r>
          </a:p>
          <a:p>
            <a:pPr lvl="1"/>
            <a:r>
              <a:rPr lang="en-US" dirty="0" smtClean="0"/>
              <a:t>Element management </a:t>
            </a:r>
          </a:p>
          <a:p>
            <a:pPr lvl="2"/>
            <a:r>
              <a:rPr lang="en-US" dirty="0" smtClean="0"/>
              <a:t>Get/Set device management parameters</a:t>
            </a:r>
          </a:p>
          <a:p>
            <a:pPr lvl="2"/>
            <a:r>
              <a:rPr lang="en-US" dirty="0" smtClean="0"/>
              <a:t>Get alarms from equipments</a:t>
            </a:r>
          </a:p>
          <a:p>
            <a:r>
              <a:rPr lang="en-US" dirty="0" smtClean="0"/>
              <a:t>Current trend (vision)</a:t>
            </a:r>
          </a:p>
          <a:p>
            <a:pPr lvl="1"/>
            <a:r>
              <a:rPr lang="en-US" dirty="0" smtClean="0"/>
              <a:t>Service &amp; Business management</a:t>
            </a:r>
          </a:p>
          <a:p>
            <a:pPr lvl="1"/>
            <a:r>
              <a:rPr lang="en-US" dirty="0" smtClean="0"/>
              <a:t>Process &amp; Workflow management</a:t>
            </a:r>
          </a:p>
          <a:p>
            <a:pPr lvl="1"/>
            <a:r>
              <a:rPr lang="en-US" dirty="0" err="1" smtClean="0"/>
              <a:t>TeleManagement</a:t>
            </a:r>
            <a:r>
              <a:rPr lang="en-US" dirty="0" smtClean="0"/>
              <a:t> Forum (TMF) is the driving force behind this vision</a:t>
            </a:r>
          </a:p>
          <a:p>
            <a:pPr lvl="1"/>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83</a:t>
            </a:fld>
            <a:endParaRPr lang="en-US"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1143000"/>
            <a:ext cx="8610600" cy="5181600"/>
          </a:xfrm>
        </p:spPr>
        <p:txBody>
          <a:bodyPr/>
          <a:lstStyle/>
          <a:p>
            <a:r>
              <a:rPr lang="en-US" sz="2400" dirty="0" smtClean="0"/>
              <a:t>What is Network Management?</a:t>
            </a:r>
          </a:p>
          <a:p>
            <a:pPr lvl="1"/>
            <a:r>
              <a:rPr lang="en-US" sz="2000" dirty="0" smtClean="0"/>
              <a:t>OAM&amp;P or FCAPS or FAB or …</a:t>
            </a:r>
          </a:p>
          <a:p>
            <a:r>
              <a:rPr lang="en-US" sz="2400" dirty="0" smtClean="0"/>
              <a:t>Why Network Management?</a:t>
            </a:r>
          </a:p>
          <a:p>
            <a:pPr lvl="1"/>
            <a:r>
              <a:rPr lang="en-US" sz="2000" dirty="0" smtClean="0"/>
              <a:t>Cost and Revenue is determined by it</a:t>
            </a:r>
          </a:p>
          <a:p>
            <a:r>
              <a:rPr lang="en-US" sz="2400" dirty="0" smtClean="0"/>
              <a:t>Who is Who in Network Management?</a:t>
            </a:r>
          </a:p>
          <a:p>
            <a:pPr lvl="1"/>
            <a:r>
              <a:rPr lang="en-US" sz="2000" dirty="0" smtClean="0"/>
              <a:t>NM Provider (Equipment, NP Application, Integration) &amp; NM Users (Service Providers, End users)</a:t>
            </a:r>
          </a:p>
          <a:p>
            <a:r>
              <a:rPr lang="en-US" sz="2400" dirty="0" smtClean="0"/>
              <a:t>What is going in Real Network Management Systems?</a:t>
            </a:r>
          </a:p>
          <a:p>
            <a:pPr lvl="1"/>
            <a:r>
              <a:rPr lang="en-US" sz="2000" dirty="0" smtClean="0"/>
              <a:t>Many applications in NOC</a:t>
            </a:r>
          </a:p>
          <a:p>
            <a:r>
              <a:rPr lang="en-US" sz="2400" dirty="0" smtClean="0"/>
              <a:t>Why is Network Management Challenging? </a:t>
            </a:r>
          </a:p>
          <a:p>
            <a:pPr lvl="1"/>
            <a:r>
              <a:rPr lang="en-US" sz="2000" dirty="0" smtClean="0"/>
              <a:t>Technical, Organizational, … </a:t>
            </a:r>
            <a:endParaRPr lang="en-US" sz="2000"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84</a:t>
            </a:fld>
            <a:endParaRPr lang="en-US" dirty="0"/>
          </a:p>
        </p:txBody>
      </p:sp>
    </p:spTree>
  </p:cSld>
  <p:clrMapOvr>
    <a:masterClrMapping/>
  </p:clrMapOvr>
  <p:transition>
    <p:strips/>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04800" y="1143000"/>
            <a:ext cx="8610600" cy="5181600"/>
          </a:xfrm>
        </p:spPr>
        <p:txBody>
          <a:bodyPr/>
          <a:lstStyle/>
          <a:p>
            <a:pPr marL="342900" lvl="1" indent="-342900">
              <a:spcBef>
                <a:spcPct val="50000"/>
              </a:spcBef>
              <a:buClr>
                <a:srgbClr val="003399"/>
              </a:buClr>
              <a:buSzTx/>
            </a:pPr>
            <a:r>
              <a:rPr lang="en-US" sz="2000" dirty="0" smtClean="0"/>
              <a:t>Reading Assignment: Chapter 1 &amp; 2 of  “Alexander </a:t>
            </a:r>
            <a:r>
              <a:rPr lang="en-US" sz="2000" dirty="0" err="1" smtClean="0"/>
              <a:t>Clemm</a:t>
            </a:r>
            <a:r>
              <a:rPr lang="en-US" sz="2000" dirty="0" smtClean="0"/>
              <a:t>, ‘Network Management Fundamentals’ , Cisco Press, 2007”</a:t>
            </a:r>
          </a:p>
          <a:p>
            <a:pPr marL="342900" lvl="1" indent="-342900">
              <a:spcBef>
                <a:spcPct val="50000"/>
              </a:spcBef>
              <a:buClr>
                <a:srgbClr val="003399"/>
              </a:buClr>
              <a:buSzTx/>
            </a:pPr>
            <a:r>
              <a:rPr lang="en-US" sz="2000" dirty="0" smtClean="0"/>
              <a:t>Alexander </a:t>
            </a:r>
            <a:r>
              <a:rPr lang="en-US" sz="2000" dirty="0" err="1" smtClean="0"/>
              <a:t>Clemm</a:t>
            </a:r>
            <a:r>
              <a:rPr lang="en-US" sz="2000" dirty="0" smtClean="0"/>
              <a:t>, “Network Management”, Santa Clara University, </a:t>
            </a:r>
            <a:r>
              <a:rPr lang="en-US" sz="2000" dirty="0" smtClean="0">
                <a:hlinkClick r:id="rId2"/>
              </a:rPr>
              <a:t>http://www.engr.scu.edu/~aclemm</a:t>
            </a:r>
            <a:endParaRPr lang="en-US" sz="2000" dirty="0" smtClean="0"/>
          </a:p>
          <a:p>
            <a:pPr marL="342900" lvl="1" indent="-342900">
              <a:spcBef>
                <a:spcPct val="50000"/>
              </a:spcBef>
              <a:buClr>
                <a:srgbClr val="003399"/>
              </a:buClr>
              <a:buSzTx/>
            </a:pPr>
            <a:r>
              <a:rPr lang="en-US" sz="2000" dirty="0" err="1" smtClean="0"/>
              <a:t>Woraphon</a:t>
            </a:r>
            <a:r>
              <a:rPr lang="en-US" sz="2000" dirty="0" smtClean="0"/>
              <a:t> </a:t>
            </a:r>
            <a:r>
              <a:rPr lang="en-US" sz="2000" dirty="0" err="1" smtClean="0"/>
              <a:t>Lilakiatsakun</a:t>
            </a:r>
            <a:r>
              <a:rPr lang="en-US" sz="2000" dirty="0" smtClean="0"/>
              <a:t>, “Network Management”, </a:t>
            </a:r>
            <a:r>
              <a:rPr lang="en-US" sz="2000" dirty="0" err="1" smtClean="0"/>
              <a:t>Mahanakorn</a:t>
            </a:r>
            <a:r>
              <a:rPr lang="en-US" sz="2000" dirty="0" smtClean="0"/>
              <a:t> University of Technology, </a:t>
            </a:r>
            <a:r>
              <a:rPr lang="en-US" sz="2000" dirty="0" smtClean="0">
                <a:hlinkClick r:id="rId3"/>
              </a:rPr>
              <a:t>http://www.msit2005.mut.ac.th/msit_media/1_2553/ITEC4611/Lecture/</a:t>
            </a:r>
            <a:endParaRPr lang="en-US" sz="2000" dirty="0" smtClean="0"/>
          </a:p>
          <a:p>
            <a:pPr marL="342900" lvl="1" indent="-342900">
              <a:spcBef>
                <a:spcPct val="50000"/>
              </a:spcBef>
              <a:buClr>
                <a:srgbClr val="003399"/>
              </a:buClr>
              <a:buSzTx/>
            </a:pPr>
            <a:r>
              <a:rPr lang="en-US" altLang="ko-KR" sz="2000" dirty="0" smtClean="0"/>
              <a:t>J. Won-</a:t>
            </a:r>
            <a:r>
              <a:rPr lang="en-US" altLang="ko-KR" sz="2000" dirty="0" err="1" smtClean="0"/>
              <a:t>Ki</a:t>
            </a:r>
            <a:r>
              <a:rPr lang="en-US" altLang="ko-KR" sz="2000" dirty="0" smtClean="0"/>
              <a:t> Hong, “</a:t>
            </a:r>
            <a:r>
              <a:rPr lang="en-US" sz="2000" dirty="0" smtClean="0"/>
              <a:t>Network Management System”, </a:t>
            </a:r>
            <a:r>
              <a:rPr lang="en-US" sz="2000" dirty="0" err="1" smtClean="0"/>
              <a:t>PosTech</a:t>
            </a:r>
            <a:r>
              <a:rPr lang="en-US" sz="2000" dirty="0" smtClean="0"/>
              <a:t> University, </a:t>
            </a:r>
            <a:r>
              <a:rPr lang="en-US" sz="2000" dirty="0" smtClean="0">
                <a:hlinkClick r:id="rId4"/>
              </a:rPr>
              <a:t>dpnm.postech.ac.kr/cs607/</a:t>
            </a:r>
            <a:endParaRPr lang="en-US" sz="2000" dirty="0" smtClean="0"/>
          </a:p>
          <a:p>
            <a:pPr marL="342900" lvl="1" indent="-342900">
              <a:spcBef>
                <a:spcPct val="50000"/>
              </a:spcBef>
              <a:buClr>
                <a:srgbClr val="003399"/>
              </a:buClr>
              <a:buSzTx/>
            </a:pPr>
            <a:endParaRPr lang="en-US" sz="2000" dirty="0" smtClean="0"/>
          </a:p>
          <a:p>
            <a:pPr marL="342900" lvl="1" indent="-342900">
              <a:spcBef>
                <a:spcPct val="50000"/>
              </a:spcBef>
              <a:buClr>
                <a:srgbClr val="003399"/>
              </a:buClr>
              <a:buSzTx/>
            </a:pPr>
            <a:endParaRPr lang="en-US" sz="2000" dirty="0" smtClean="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85</a:t>
            </a:fld>
            <a:endParaRPr lang="en-US" dirty="0"/>
          </a:p>
        </p:txBody>
      </p:sp>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Management Examples (1)</a:t>
            </a:r>
            <a:endParaRPr lang="en-US" dirty="0"/>
          </a:p>
        </p:txBody>
      </p:sp>
      <p:sp>
        <p:nvSpPr>
          <p:cNvPr id="3" name="Content Placeholder 2"/>
          <p:cNvSpPr>
            <a:spLocks noGrp="1"/>
          </p:cNvSpPr>
          <p:nvPr>
            <p:ph idx="1"/>
          </p:nvPr>
        </p:nvSpPr>
        <p:spPr/>
        <p:txBody>
          <a:bodyPr/>
          <a:lstStyle/>
          <a:p>
            <a:r>
              <a:rPr lang="en-US" dirty="0" smtClean="0"/>
              <a:t>Medium-sized business network</a:t>
            </a:r>
            <a:endParaRPr lang="en-US" dirty="0"/>
          </a:p>
        </p:txBody>
      </p:sp>
      <p:sp>
        <p:nvSpPr>
          <p:cNvPr id="4" name="Slide Number Placeholder 3"/>
          <p:cNvSpPr>
            <a:spLocks noGrp="1"/>
          </p:cNvSpPr>
          <p:nvPr>
            <p:ph type="sldNum" sz="quarter" idx="10"/>
          </p:nvPr>
        </p:nvSpPr>
        <p:spPr/>
        <p:txBody>
          <a:bodyPr/>
          <a:lstStyle/>
          <a:p>
            <a:pPr>
              <a:defRPr/>
            </a:pPr>
            <a:fld id="{2D801DCE-B9BA-4E03-9E27-F95A86438FEE}" type="slidenum">
              <a:rPr lang="en-US" smtClean="0"/>
              <a:pPr>
                <a:defRPr/>
              </a:pPr>
              <a:t>9</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676400" y="1755965"/>
            <a:ext cx="6019800" cy="4416235"/>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14020</TotalTime>
  <Words>4110</Words>
  <Application>Microsoft Office PowerPoint</Application>
  <PresentationFormat>On-screen Show (4:3)</PresentationFormat>
  <Paragraphs>740</Paragraphs>
  <Slides>85</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Edge</vt:lpstr>
      <vt:lpstr>클립</vt:lpstr>
      <vt:lpstr>Visio</vt:lpstr>
      <vt:lpstr>Introduction</vt:lpstr>
      <vt:lpstr>Outline</vt:lpstr>
      <vt:lpstr>Outline</vt:lpstr>
      <vt:lpstr>Today’s Networks</vt:lpstr>
      <vt:lpstr>What is Network Management?</vt:lpstr>
      <vt:lpstr>Running a Network: OAM&amp;P</vt:lpstr>
      <vt:lpstr>What is Network Management</vt:lpstr>
      <vt:lpstr>Network Management System</vt:lpstr>
      <vt:lpstr>Network Management Examples (1)</vt:lpstr>
      <vt:lpstr>Network Management Examples (2)</vt:lpstr>
      <vt:lpstr>Other Perspectives</vt:lpstr>
      <vt:lpstr>FCAPS</vt:lpstr>
      <vt:lpstr>TMN</vt:lpstr>
      <vt:lpstr>eTOM</vt:lpstr>
      <vt:lpstr>Outline</vt:lpstr>
      <vt:lpstr>Why Network Management?</vt:lpstr>
      <vt:lpstr>Why Network Management? (cont’d)</vt:lpstr>
      <vt:lpstr>Why NM: Cost</vt:lpstr>
      <vt:lpstr>Why NM: Cost (cont’d)</vt:lpstr>
      <vt:lpstr>Why NM: Cost (cont’d)</vt:lpstr>
      <vt:lpstr>Why NM: Revenue</vt:lpstr>
      <vt:lpstr>Why NM: Quality</vt:lpstr>
      <vt:lpstr>Why NM: Quality (cont’d)</vt:lpstr>
      <vt:lpstr>Outline</vt:lpstr>
      <vt:lpstr>Network Management: The Players </vt:lpstr>
      <vt:lpstr>Service Provider Interest in NM</vt:lpstr>
      <vt:lpstr>Service Provider Interest in NM (cont’d)</vt:lpstr>
      <vt:lpstr>Enterprise Interest in NM</vt:lpstr>
      <vt:lpstr>Enterprise Interest in NM (cont’d)</vt:lpstr>
      <vt:lpstr>End Users</vt:lpstr>
      <vt:lpstr>End Users </vt:lpstr>
      <vt:lpstr>Equipment Vendors Interest in NM</vt:lpstr>
      <vt:lpstr>Equipment Vendors Interest in NM</vt:lpstr>
      <vt:lpstr>Equipment Vendors Interest in NM</vt:lpstr>
      <vt:lpstr>NM Application Vendors</vt:lpstr>
      <vt:lpstr>System Integrators</vt:lpstr>
      <vt:lpstr>System Integrators</vt:lpstr>
      <vt:lpstr>Put Altogether</vt:lpstr>
      <vt:lpstr>Put Altogether</vt:lpstr>
      <vt:lpstr>Outline</vt:lpstr>
      <vt:lpstr>A Day in the Life of a Network Manager</vt:lpstr>
      <vt:lpstr>A Network Operator for a Global Service Provider</vt:lpstr>
      <vt:lpstr>Network Management Tools</vt:lpstr>
      <vt:lpstr>Network Management Tools</vt:lpstr>
      <vt:lpstr>NM Tools Examples : Network Analyzers</vt:lpstr>
      <vt:lpstr>Network Analyzer: Wireshark</vt:lpstr>
      <vt:lpstr>NM Tools Examples:Network Analyzer -MaaTec</vt:lpstr>
      <vt:lpstr>NM Tools Examples: Device managers</vt:lpstr>
      <vt:lpstr>Device Manager – CiscoView</vt:lpstr>
      <vt:lpstr>NM Tools Examples :Element Managers</vt:lpstr>
      <vt:lpstr>NM Tools Examples : Management Platforms</vt:lpstr>
      <vt:lpstr>Device/Element/Network Managers</vt:lpstr>
      <vt:lpstr>NM Tools Examples : Collectors and Probes</vt:lpstr>
      <vt:lpstr>NM Tools Examples : Intrusion Detection Systems</vt:lpstr>
      <vt:lpstr>NM Tools Examples: Performance Analysis Systems</vt:lpstr>
      <vt:lpstr>NM Tools Examples: Alarm Management Systems</vt:lpstr>
      <vt:lpstr>NM Tools Examples: Alarm Management Systems</vt:lpstr>
      <vt:lpstr>Other Example Tools</vt:lpstr>
      <vt:lpstr>Other Example Tools</vt:lpstr>
      <vt:lpstr>Packet Analyzers : InMon Sflow probe</vt:lpstr>
      <vt:lpstr>Passive Monitoring</vt:lpstr>
      <vt:lpstr>Active Monitoring</vt:lpstr>
      <vt:lpstr>Passive And Active Monitoring</vt:lpstr>
      <vt:lpstr>NetFlow</vt:lpstr>
      <vt:lpstr>Outline</vt:lpstr>
      <vt:lpstr>Challenges</vt:lpstr>
      <vt:lpstr>Challenges Example: Technical</vt:lpstr>
      <vt:lpstr>Technical Challenges: Application characteristics </vt:lpstr>
      <vt:lpstr>Transaction-Based Characteristics</vt:lpstr>
      <vt:lpstr>Interrupt-Driven Characteristics</vt:lpstr>
      <vt:lpstr>Efficient Data Analysis System Characteristics</vt:lpstr>
      <vt:lpstr>Technical Challenges: Scale</vt:lpstr>
      <vt:lpstr>Technical Challenges: Technologies</vt:lpstr>
      <vt:lpstr>Technical Challenges: Integration </vt:lpstr>
      <vt:lpstr>Technical Challenges: Integration </vt:lpstr>
      <vt:lpstr>Organization &amp; Operations Challenges</vt:lpstr>
      <vt:lpstr>Organization &amp; Operations Challenges</vt:lpstr>
      <vt:lpstr>Outline</vt:lpstr>
      <vt:lpstr>Telecommunications Services Evolution </vt:lpstr>
      <vt:lpstr>Customer Demand Evolution</vt:lpstr>
      <vt:lpstr>Management Functionality Evolution</vt:lpstr>
      <vt:lpstr>Management Functionality Evolution</vt:lpstr>
      <vt:lpstr>Network Management Vision Evolution</vt:lpstr>
      <vt:lpstr>Summary</vt:lpstr>
      <vt:lpstr>References</vt:lpstr>
    </vt:vector>
  </TitlesOfParts>
  <Company>AUT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Network Management</dc:subject>
  <dc:creator>Bahador Bakhshi</dc:creator>
  <cp:lastModifiedBy>Reza</cp:lastModifiedBy>
  <cp:revision>1466</cp:revision>
  <dcterms:created xsi:type="dcterms:W3CDTF">2007-10-07T13:27:00Z</dcterms:created>
  <dcterms:modified xsi:type="dcterms:W3CDTF">2017-08-25T10:49:51Z</dcterms:modified>
</cp:coreProperties>
</file>