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7"/>
  </p:notesMasterIdLst>
  <p:sldIdLst>
    <p:sldId id="256" r:id="rId2"/>
    <p:sldId id="341" r:id="rId3"/>
    <p:sldId id="342" r:id="rId4"/>
    <p:sldId id="344" r:id="rId5"/>
    <p:sldId id="292" r:id="rId6"/>
    <p:sldId id="340" r:id="rId7"/>
    <p:sldId id="345" r:id="rId8"/>
    <p:sldId id="354" r:id="rId9"/>
    <p:sldId id="355" r:id="rId10"/>
    <p:sldId id="326" r:id="rId11"/>
    <p:sldId id="295" r:id="rId12"/>
    <p:sldId id="296" r:id="rId13"/>
    <p:sldId id="297" r:id="rId14"/>
    <p:sldId id="299" r:id="rId15"/>
    <p:sldId id="347" r:id="rId16"/>
    <p:sldId id="348" r:id="rId17"/>
    <p:sldId id="349" r:id="rId18"/>
    <p:sldId id="350" r:id="rId19"/>
    <p:sldId id="300" r:id="rId20"/>
    <p:sldId id="351" r:id="rId21"/>
    <p:sldId id="328" r:id="rId22"/>
    <p:sldId id="302" r:id="rId23"/>
    <p:sldId id="329" r:id="rId24"/>
    <p:sldId id="304" r:id="rId25"/>
    <p:sldId id="305" r:id="rId26"/>
    <p:sldId id="330" r:id="rId27"/>
    <p:sldId id="307" r:id="rId28"/>
    <p:sldId id="336" r:id="rId29"/>
    <p:sldId id="334" r:id="rId30"/>
    <p:sldId id="333" r:id="rId31"/>
    <p:sldId id="335" r:id="rId32"/>
    <p:sldId id="310" r:id="rId33"/>
    <p:sldId id="312" r:id="rId34"/>
    <p:sldId id="313" r:id="rId35"/>
    <p:sldId id="337" r:id="rId36"/>
    <p:sldId id="352" r:id="rId37"/>
    <p:sldId id="338" r:id="rId38"/>
    <p:sldId id="315" r:id="rId39"/>
    <p:sldId id="317" r:id="rId40"/>
    <p:sldId id="318" r:id="rId41"/>
    <p:sldId id="319" r:id="rId42"/>
    <p:sldId id="320" r:id="rId43"/>
    <p:sldId id="321" r:id="rId44"/>
    <p:sldId id="353" r:id="rId45"/>
    <p:sldId id="343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C2C2"/>
    <a:srgbClr val="CC0000"/>
    <a:srgbClr val="003399"/>
    <a:srgbClr val="0033CC"/>
    <a:srgbClr val="FF6600"/>
    <a:srgbClr val="6600CC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51" autoAdjust="0"/>
  </p:normalViewPr>
  <p:slideViewPr>
    <p:cSldViewPr>
      <p:cViewPr>
        <p:scale>
          <a:sx n="60" d="100"/>
          <a:sy n="60" d="100"/>
        </p:scale>
        <p:origin x="-3084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C56DBBD-F88D-496D-8FE4-3CFDCE7C4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172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14ECB-18AF-46FB-93F7-73D398DAFBCB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does a NMS consist of?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does a NMS consist of?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slide</a:t>
            </a:r>
            <a:r>
              <a:rPr lang="en-US" baseline="0" dirty="0" smtClean="0"/>
              <a:t> has a lot to say!!!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1"/>
          <p:cNvSpPr>
            <a:spLocks noChangeArrowheads="1"/>
          </p:cNvSpPr>
          <p:nvPr userDrawn="1"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25400" algn="ctr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5" name="Picture 12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387152"/>
            <a:ext cx="457200" cy="44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6346825"/>
            <a:ext cx="4572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300">
                <a:solidFill>
                  <a:srgbClr val="005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F11CE-F45A-4F3F-AF42-3956290B0A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1145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1912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F5441-AAD2-4F5F-8028-E00E82506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01DCE-B9BA-4E03-9E27-F95A86438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E2D0E-F62B-4D92-93B2-88DB6C4008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14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114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10B44-486B-46CE-BC4D-1EA29295C4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CD4F3-B94E-46E3-9AD2-7139ACB3D2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FF475-2EAE-4FB1-A8FB-03926447D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C47FD-E765-499B-91D8-81D7E45BC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BDA70-394D-4285-89EB-6F6F48AE3E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714AA-802B-41F5-9D38-F3FCACE1E1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45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43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155" name="AutoShape 11"/>
          <p:cNvSpPr>
            <a:spLocks noChangeArrowheads="1"/>
          </p:cNvSpPr>
          <p:nvPr userDrawn="1"/>
        </p:nvSpPr>
        <p:spPr bwMode="auto">
          <a:xfrm>
            <a:off x="304800" y="990600"/>
            <a:ext cx="8305800" cy="76200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dirty="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156" name="Line 12"/>
          <p:cNvSpPr>
            <a:spLocks noChangeShapeType="1"/>
          </p:cNvSpPr>
          <p:nvPr userDrawn="1"/>
        </p:nvSpPr>
        <p:spPr bwMode="auto">
          <a:xfrm flipV="1">
            <a:off x="304800" y="6324600"/>
            <a:ext cx="8382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62400" y="6477000"/>
            <a:ext cx="609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22AC6E74-0DF1-4F32-9D1B-23D74D840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4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6388098"/>
            <a:ext cx="457200" cy="44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5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05800" y="6372225"/>
            <a:ext cx="4572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83" r:id="rId3"/>
    <p:sldLayoutId id="2147484184" r:id="rId4"/>
    <p:sldLayoutId id="2147484185" r:id="rId5"/>
    <p:sldLayoutId id="2147484186" r:id="rId6"/>
    <p:sldLayoutId id="2147484187" r:id="rId7"/>
    <p:sldLayoutId id="2147484188" r:id="rId8"/>
    <p:sldLayoutId id="2147484189" r:id="rId9"/>
    <p:sldLayoutId id="2147484190" r:id="rId10"/>
    <p:sldLayoutId id="214748419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003399"/>
        </a:buClr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itchFamily="2" charset="2"/>
        <a:buChar char="Ø"/>
        <a:defRPr sz="28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5000"/>
        <a:buFont typeface="Wingdings" pitchFamily="2" charset="2"/>
        <a:buChar char="Ø"/>
        <a:defRPr sz="26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Ø"/>
        <a:defRPr sz="22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it2005.mut.ac.th/msit_media/1_2553/ITEC4611/Lecture/" TargetMode="External"/><Relationship Id="rId2" Type="http://schemas.openxmlformats.org/officeDocument/2006/relationships/hyperlink" Target="http://www.engr.scu.edu/~aclem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lecomm.itmbsu.net/itm460.fall.2012/index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066800"/>
            <a:ext cx="6934200" cy="1143000"/>
          </a:xfrm>
        </p:spPr>
        <p:txBody>
          <a:bodyPr/>
          <a:lstStyle/>
          <a:p>
            <a:pPr algn="ctr" eaLnBrk="1" hangingPunct="1"/>
            <a:r>
              <a:rPr lang="en-US" sz="5500" dirty="0" smtClean="0"/>
              <a:t>Basic Concepts</a:t>
            </a:r>
            <a:endParaRPr lang="en-US" sz="45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124200"/>
            <a:ext cx="7467600" cy="3352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Network Management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2200" dirty="0" err="1" smtClean="0"/>
              <a:t>Bahador</a:t>
            </a:r>
            <a:r>
              <a:rPr lang="en-US" sz="2200" dirty="0" smtClean="0"/>
              <a:t> </a:t>
            </a:r>
            <a:r>
              <a:rPr lang="en-US" sz="2200" dirty="0" err="1" smtClean="0"/>
              <a:t>Bakhshi</a:t>
            </a:r>
            <a:endParaRPr lang="en-US" sz="2200" dirty="0" smtClean="0"/>
          </a:p>
          <a:p>
            <a:pPr eaLnBrk="1" hangingPunct="1"/>
            <a:r>
              <a:rPr lang="en-US" sz="2200" dirty="0" smtClean="0"/>
              <a:t>CE </a:t>
            </a:r>
            <a:r>
              <a:rPr lang="en-US" sz="2200" dirty="0" smtClean="0"/>
              <a:t>&amp; IT Department, Amirkabir University of Technology</a:t>
            </a:r>
          </a:p>
          <a:p>
            <a:pPr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 		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6477000"/>
            <a:ext cx="571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This presentation is based on the slides listed in references.</a:t>
            </a:r>
            <a:endParaRPr lang="en-US" sz="16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/>
              <a:t>Managed Devices: Agents and MIBs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Managing Systems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Management Network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Management Support Organization</a:t>
            </a:r>
            <a:endParaRPr lang="en-US" dirty="0">
              <a:solidFill>
                <a:srgbClr val="C2C2C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What’s in a managed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299" y="1884357"/>
            <a:ext cx="6405701" cy="4364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a Managed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Management interface</a:t>
            </a:r>
          </a:p>
          <a:p>
            <a:pPr lvl="1"/>
            <a:r>
              <a:rPr lang="en-US" dirty="0" smtClean="0"/>
              <a:t>Allows manager to interact with agent</a:t>
            </a:r>
          </a:p>
          <a:p>
            <a:pPr lvl="2"/>
            <a:r>
              <a:rPr lang="en-US" dirty="0" smtClean="0"/>
              <a:t>CLI, GUI, API, …</a:t>
            </a:r>
          </a:p>
          <a:p>
            <a:pPr lvl="1"/>
            <a:r>
              <a:rPr lang="en-US" dirty="0" smtClean="0"/>
              <a:t>Typically, is a management </a:t>
            </a:r>
            <a:r>
              <a:rPr lang="en-US" dirty="0" smtClean="0">
                <a:solidFill>
                  <a:srgbClr val="C00000"/>
                </a:solidFill>
              </a:rPr>
              <a:t>protocol</a:t>
            </a:r>
          </a:p>
          <a:p>
            <a:pPr lvl="2"/>
            <a:r>
              <a:rPr lang="en-US" sz="2800" dirty="0" smtClean="0"/>
              <a:t>Application layer protocols with management primitives</a:t>
            </a:r>
          </a:p>
          <a:p>
            <a:pPr lvl="3"/>
            <a:r>
              <a:rPr lang="en-US" sz="2400" dirty="0" smtClean="0"/>
              <a:t>Report an event, Apply a configuration, Export an accounting detail record, …</a:t>
            </a:r>
          </a:p>
          <a:p>
            <a:pPr lvl="2"/>
            <a:r>
              <a:rPr lang="en-US" sz="2800" dirty="0" smtClean="0"/>
              <a:t>Managers use SDK/APIs to hide protocol specifics from application developers</a:t>
            </a:r>
          </a:p>
          <a:p>
            <a:pPr lvl="3"/>
            <a:r>
              <a:rPr lang="en-US" sz="2400" dirty="0" smtClean="0"/>
              <a:t>Marshalling/</a:t>
            </a:r>
            <a:r>
              <a:rPr lang="en-US" sz="2400" dirty="0" err="1" smtClean="0"/>
              <a:t>unmarshalling</a:t>
            </a:r>
            <a:r>
              <a:rPr lang="en-US" sz="2400" dirty="0" smtClean="0"/>
              <a:t> parameters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What’s in a Managed System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Multiple management interfaces exist, often on the same device</a:t>
            </a:r>
          </a:p>
          <a:p>
            <a:pPr lvl="1"/>
            <a:r>
              <a:rPr lang="en-US" dirty="0" smtClean="0"/>
              <a:t>Examples: CLI, SNMP, </a:t>
            </a:r>
            <a:r>
              <a:rPr lang="en-US" dirty="0" err="1" smtClean="0"/>
              <a:t>Netconf</a:t>
            </a:r>
            <a:r>
              <a:rPr lang="en-US" dirty="0" smtClean="0"/>
              <a:t>, </a:t>
            </a:r>
            <a:r>
              <a:rPr lang="en-US" dirty="0" err="1" smtClean="0"/>
              <a:t>syslog</a:t>
            </a:r>
            <a:r>
              <a:rPr lang="en-US" dirty="0" smtClean="0"/>
              <a:t>, </a:t>
            </a:r>
            <a:r>
              <a:rPr lang="en-US" dirty="0" err="1" smtClean="0"/>
              <a:t>Netflow</a:t>
            </a:r>
            <a:endParaRPr lang="en-US" dirty="0" smtClean="0"/>
          </a:p>
          <a:p>
            <a:pPr lvl="1"/>
            <a:r>
              <a:rPr lang="en-US" dirty="0" smtClean="0"/>
              <a:t>Some have different purposes</a:t>
            </a:r>
          </a:p>
          <a:p>
            <a:pPr lvl="2"/>
            <a:r>
              <a:rPr lang="en-US" dirty="0" smtClean="0"/>
              <a:t>Collection of data for accounting purposes</a:t>
            </a:r>
          </a:p>
          <a:p>
            <a:pPr lvl="2"/>
            <a:r>
              <a:rPr lang="en-US" dirty="0" smtClean="0"/>
              <a:t>Configuration/provisioning of a box</a:t>
            </a:r>
          </a:p>
          <a:p>
            <a:pPr lvl="2"/>
            <a:r>
              <a:rPr lang="en-US" dirty="0" smtClean="0"/>
              <a:t>Monitoring for alarms and faults</a:t>
            </a:r>
          </a:p>
          <a:p>
            <a:pPr lvl="1"/>
            <a:r>
              <a:rPr lang="en-US" dirty="0" smtClean="0"/>
              <a:t>Some have overlapping purposes</a:t>
            </a:r>
          </a:p>
          <a:p>
            <a:pPr lvl="2"/>
            <a:r>
              <a:rPr lang="en-US" dirty="0" smtClean="0"/>
              <a:t>Historical reasons</a:t>
            </a:r>
          </a:p>
          <a:p>
            <a:pPr lvl="2"/>
            <a:r>
              <a:rPr lang="en-US" dirty="0" smtClean="0"/>
              <a:t>Network manager preferences/ user choice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What’s in a Managed System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MIB – Management Information Base</a:t>
            </a:r>
          </a:p>
          <a:p>
            <a:pPr lvl="1"/>
            <a:r>
              <a:rPr lang="en-US" sz="2400" dirty="0" smtClean="0"/>
              <a:t>Conceptual representation of the managed device </a:t>
            </a:r>
          </a:p>
          <a:p>
            <a:pPr lvl="1"/>
            <a:r>
              <a:rPr lang="en-US" sz="2400" dirty="0" smtClean="0"/>
              <a:t>Management operations are directed against this conceptual view</a:t>
            </a:r>
          </a:p>
          <a:p>
            <a:pPr lvl="1"/>
            <a:r>
              <a:rPr lang="en-US" sz="2400" dirty="0" smtClean="0"/>
              <a:t>A “model” of the device, or rather an instance of a model</a:t>
            </a:r>
          </a:p>
          <a:p>
            <a:pPr lvl="2"/>
            <a:r>
              <a:rPr lang="en-US" sz="2400" dirty="0" smtClean="0"/>
              <a:t>Think about configuration parameters, state, performance statistics as entries in a the database</a:t>
            </a:r>
          </a:p>
          <a:p>
            <a:pPr lvl="3"/>
            <a:r>
              <a:rPr lang="en-US" sz="1800" dirty="0" smtClean="0"/>
              <a:t>Ports of a router are represented as a table</a:t>
            </a:r>
          </a:p>
          <a:p>
            <a:pPr lvl="3"/>
            <a:r>
              <a:rPr lang="en-US" sz="1800" dirty="0" smtClean="0"/>
              <a:t>Each port is a row in the table </a:t>
            </a:r>
          </a:p>
          <a:p>
            <a:pPr lvl="3"/>
            <a:r>
              <a:rPr lang="en-US" sz="1800" dirty="0" smtClean="0"/>
              <a:t>Each column is an attribute of port (# of send packets, IP, mask, …)</a:t>
            </a:r>
          </a:p>
          <a:p>
            <a:pPr lvl="1"/>
            <a:r>
              <a:rPr lang="en-US" sz="2400" dirty="0" smtClean="0"/>
              <a:t>Don’t confuse with a “real” database</a:t>
            </a:r>
          </a:p>
          <a:p>
            <a:pPr lvl="2"/>
            <a:r>
              <a:rPr lang="en-US" sz="2400" dirty="0" smtClean="0"/>
              <a:t>Data represents real resources (e.g. device registers, hardware state, policies for device behavior)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overloaded term</a:t>
            </a:r>
          </a:p>
          <a:p>
            <a:pPr lvl="1"/>
            <a:r>
              <a:rPr lang="en-US" sz="2400" dirty="0" smtClean="0"/>
              <a:t>Here: </a:t>
            </a:r>
          </a:p>
          <a:p>
            <a:pPr lvl="2"/>
            <a:r>
              <a:rPr lang="en-US" sz="2400" dirty="0" smtClean="0"/>
              <a:t>A conceptual representation of a managed device by a management agent</a:t>
            </a:r>
          </a:p>
          <a:p>
            <a:pPr lvl="2"/>
            <a:r>
              <a:rPr lang="en-US" sz="2400" dirty="0" smtClean="0"/>
              <a:t>The collection of all management information that is exposed by a network element to managing applications (the view of management information)</a:t>
            </a:r>
          </a:p>
          <a:p>
            <a:pPr lvl="1"/>
            <a:r>
              <a:rPr lang="en-US" sz="2400" dirty="0" smtClean="0"/>
              <a:t>SNMP:</a:t>
            </a:r>
          </a:p>
          <a:p>
            <a:pPr lvl="2"/>
            <a:r>
              <a:rPr lang="en-US" sz="2400" dirty="0" smtClean="0"/>
              <a:t>Management information accessed through an agent</a:t>
            </a:r>
          </a:p>
          <a:p>
            <a:pPr lvl="2"/>
            <a:r>
              <a:rPr lang="en-US" sz="2400" dirty="0" smtClean="0"/>
              <a:t>A specification of a management information model to be implemented by SNMP management agents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What’s in a Managed System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9067800" cy="5181600"/>
          </a:xfrm>
        </p:spPr>
        <p:txBody>
          <a:bodyPr/>
          <a:lstStyle/>
          <a:p>
            <a:r>
              <a:rPr lang="en-US" sz="3400" dirty="0" smtClean="0"/>
              <a:t>Core agent logic</a:t>
            </a:r>
          </a:p>
          <a:p>
            <a:pPr lvl="1"/>
            <a:r>
              <a:rPr lang="en-US" sz="3000" dirty="0" smtClean="0"/>
              <a:t>Naming/addressing of management information </a:t>
            </a:r>
          </a:p>
          <a:p>
            <a:pPr lvl="2"/>
            <a:r>
              <a:rPr lang="en-US" sz="2700" dirty="0" smtClean="0"/>
              <a:t>E.g. Management Information Tree</a:t>
            </a:r>
          </a:p>
          <a:p>
            <a:pPr lvl="1"/>
            <a:r>
              <a:rPr lang="en-US" sz="3000" dirty="0" smtClean="0"/>
              <a:t>Translation between internal and external representations</a:t>
            </a:r>
          </a:p>
          <a:p>
            <a:pPr lvl="1"/>
            <a:r>
              <a:rPr lang="en-US" sz="3000" dirty="0" smtClean="0"/>
              <a:t>Interact with OS to perform management requests</a:t>
            </a:r>
          </a:p>
          <a:p>
            <a:pPr lvl="2"/>
            <a:r>
              <a:rPr lang="en-US" sz="2700" dirty="0" smtClean="0"/>
              <a:t>Get &amp; Set parameters</a:t>
            </a:r>
          </a:p>
          <a:p>
            <a:pPr lvl="2"/>
            <a:r>
              <a:rPr lang="en-US" sz="2700" dirty="0" smtClean="0"/>
              <a:t>Get asynchronous notification </a:t>
            </a:r>
            <a:r>
              <a:rPr lang="en-US" sz="2700" dirty="0" smtClean="0">
                <a:sym typeface="Wingdings" pitchFamily="2" charset="2"/>
              </a:rPr>
              <a:t> Alarm </a:t>
            </a:r>
            <a:endParaRPr lang="en-US" sz="2700" dirty="0" smtClean="0"/>
          </a:p>
          <a:p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What’s in a Managed System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Management intelligence (optional)</a:t>
            </a:r>
          </a:p>
          <a:p>
            <a:pPr lvl="1"/>
            <a:r>
              <a:rPr lang="en-US" sz="2400" dirty="0" smtClean="0"/>
              <a:t>“Value-added” functionality for the purpose of facilitating management</a:t>
            </a:r>
          </a:p>
          <a:p>
            <a:pPr lvl="1"/>
            <a:r>
              <a:rPr lang="en-US" sz="2400" dirty="0" smtClean="0"/>
              <a:t>Automation of certain procedures</a:t>
            </a:r>
          </a:p>
          <a:p>
            <a:pPr lvl="1"/>
            <a:r>
              <a:rPr lang="en-US" sz="2400" dirty="0" smtClean="0"/>
              <a:t>Correlation and filtering of events</a:t>
            </a:r>
          </a:p>
          <a:p>
            <a:pPr lvl="1"/>
            <a:r>
              <a:rPr lang="en-US" sz="2400" dirty="0" smtClean="0"/>
              <a:t>Aggregation and preprocessing of  management information </a:t>
            </a:r>
          </a:p>
          <a:p>
            <a:pPr lvl="2"/>
            <a:r>
              <a:rPr lang="en-US" sz="2400" dirty="0" smtClean="0"/>
              <a:t>e.g. flow information, statistical analysis</a:t>
            </a:r>
          </a:p>
          <a:p>
            <a:pPr lvl="1"/>
            <a:r>
              <a:rPr lang="en-US" sz="2400" dirty="0" smtClean="0"/>
              <a:t>Measurement of service levels</a:t>
            </a:r>
          </a:p>
          <a:p>
            <a:pPr lvl="1"/>
            <a:r>
              <a:rPr lang="en-US" sz="2400" dirty="0" smtClean="0"/>
              <a:t>Anomaly detection, Intrusion detection</a:t>
            </a:r>
          </a:p>
          <a:p>
            <a:pPr lvl="1"/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What’s in a Managed System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Manageable resources</a:t>
            </a:r>
          </a:p>
          <a:p>
            <a:pPr lvl="1"/>
            <a:r>
              <a:rPr lang="en-US" dirty="0" smtClean="0"/>
              <a:t>Hardware components; e.g., NIC</a:t>
            </a:r>
          </a:p>
          <a:p>
            <a:pPr lvl="1"/>
            <a:r>
              <a:rPr lang="en-US" dirty="0" smtClean="0"/>
              <a:t>Software components; e.g., OSPF daemon</a:t>
            </a:r>
          </a:p>
          <a:p>
            <a:r>
              <a:rPr lang="en-US" dirty="0" smtClean="0"/>
              <a:t>In addition to their own functionalities, provide manageability facilities </a:t>
            </a:r>
          </a:p>
          <a:p>
            <a:pPr lvl="1"/>
            <a:r>
              <a:rPr lang="en-US" dirty="0" smtClean="0"/>
              <a:t>Management parameters</a:t>
            </a:r>
          </a:p>
          <a:p>
            <a:pPr lvl="2"/>
            <a:r>
              <a:rPr lang="en-US" dirty="0" smtClean="0"/>
              <a:t>Subset of the parameters are standard </a:t>
            </a:r>
          </a:p>
          <a:p>
            <a:pPr lvl="1"/>
            <a:r>
              <a:rPr lang="en-US" dirty="0" smtClean="0"/>
              <a:t>Management interface</a:t>
            </a:r>
          </a:p>
          <a:p>
            <a:pPr lvl="2"/>
            <a:r>
              <a:rPr lang="en-US" dirty="0" smtClean="0"/>
              <a:t>Usually vendor specific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 vs.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managed device can contain multiple management agents, each realizing a different management interface</a:t>
            </a:r>
          </a:p>
          <a:p>
            <a:pPr lvl="1"/>
            <a:r>
              <a:rPr lang="en-US" dirty="0" smtClean="0"/>
              <a:t>Often specialized towards different tasks: configuration, monitoring, accounting...</a:t>
            </a:r>
          </a:p>
          <a:p>
            <a:pPr lvl="1"/>
            <a:r>
              <a:rPr lang="en-US" dirty="0" smtClean="0"/>
              <a:t>Each management agent offers its own view of underlying resource</a:t>
            </a:r>
          </a:p>
          <a:p>
            <a:pPr lvl="2"/>
            <a:r>
              <a:rPr lang="en-US" dirty="0" smtClean="0"/>
              <a:t>Example: reference to an interface in a CLI, an API, a URL, an SNMP object</a:t>
            </a:r>
          </a:p>
          <a:p>
            <a:r>
              <a:rPr lang="en-US" dirty="0" smtClean="0"/>
              <a:t>All the agents manage the same resources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Managed Devices: Agents and MIBs</a:t>
            </a:r>
          </a:p>
          <a:p>
            <a:r>
              <a:rPr lang="en-US" dirty="0" smtClean="0"/>
              <a:t>Managing Systems</a:t>
            </a:r>
          </a:p>
          <a:p>
            <a:r>
              <a:rPr lang="en-US" dirty="0" smtClean="0"/>
              <a:t>Management Network</a:t>
            </a:r>
          </a:p>
          <a:p>
            <a:r>
              <a:rPr lang="en-US" dirty="0" smtClean="0"/>
              <a:t>Management Support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295400" y="1150205"/>
          <a:ext cx="6324600" cy="5098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3" imgW="6526911" imgH="5267008" progId="Visio.Drawing.11">
                  <p:embed/>
                </p:oleObj>
              </mc:Choice>
              <mc:Fallback>
                <p:oleObj name="Visio" r:id="rId3" imgW="6526911" imgH="5267008" progId="Visio.Drawing.11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50205"/>
                        <a:ext cx="6324600" cy="509819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Managed Devices: Agents and MIBs</a:t>
            </a:r>
          </a:p>
          <a:p>
            <a:r>
              <a:rPr lang="en-US" dirty="0" smtClean="0"/>
              <a:t>Managing Systems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Management Network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Management Support Organization</a:t>
            </a:r>
            <a:endParaRPr lang="en-US" dirty="0">
              <a:solidFill>
                <a:srgbClr val="C2C2C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a Managing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all the SW applications used for NM</a:t>
            </a:r>
          </a:p>
          <a:p>
            <a:r>
              <a:rPr lang="en-US" dirty="0" smtClean="0"/>
              <a:t>Software engineering architecture</a:t>
            </a:r>
          </a:p>
          <a:p>
            <a:pPr lvl="1"/>
            <a:r>
              <a:rPr lang="en-US" dirty="0" smtClean="0"/>
              <a:t>Model-View-Controller a popular design pattern</a:t>
            </a:r>
          </a:p>
          <a:p>
            <a:pPr lvl="1"/>
            <a:r>
              <a:rPr lang="en-US" dirty="0" smtClean="0"/>
              <a:t>N-tier architectures decouple communication – application – interfaces</a:t>
            </a:r>
          </a:p>
          <a:p>
            <a:pPr lvl="1"/>
            <a:r>
              <a:rPr lang="en-US" dirty="0" smtClean="0"/>
              <a:t>General concepts of modern software engineering of large </a:t>
            </a:r>
            <a:r>
              <a:rPr lang="en-US" dirty="0" smtClean="0">
                <a:solidFill>
                  <a:srgbClr val="C00000"/>
                </a:solidFill>
              </a:rPr>
              <a:t>scale</a:t>
            </a:r>
            <a:r>
              <a:rPr lang="en-US" dirty="0" smtClean="0"/>
              <a:t> applications apply</a:t>
            </a:r>
          </a:p>
          <a:p>
            <a:pPr lvl="2"/>
            <a:r>
              <a:rPr lang="en-US" dirty="0" smtClean="0"/>
              <a:t>Distribution</a:t>
            </a:r>
          </a:p>
          <a:p>
            <a:pPr lvl="2"/>
            <a:r>
              <a:rPr lang="en-US" dirty="0" smtClean="0"/>
              <a:t>SOA: Loose coupling</a:t>
            </a:r>
          </a:p>
          <a:p>
            <a:pPr lvl="2"/>
            <a:r>
              <a:rPr lang="en-US" dirty="0" smtClean="0"/>
              <a:t>High-availability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a Managing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9067800" cy="5181600"/>
          </a:xfrm>
        </p:spPr>
        <p:txBody>
          <a:bodyPr/>
          <a:lstStyle/>
          <a:p>
            <a:r>
              <a:rPr lang="en-US" dirty="0" smtClean="0"/>
              <a:t>Common components</a:t>
            </a:r>
          </a:p>
          <a:p>
            <a:pPr lvl="1"/>
            <a:r>
              <a:rPr lang="en-US" dirty="0" smtClean="0"/>
              <a:t>Communication handlers</a:t>
            </a:r>
          </a:p>
          <a:p>
            <a:pPr lvl="2"/>
            <a:r>
              <a:rPr lang="en-US" dirty="0" smtClean="0"/>
              <a:t>Event handlers</a:t>
            </a:r>
          </a:p>
          <a:p>
            <a:pPr lvl="2"/>
            <a:r>
              <a:rPr lang="en-US" dirty="0" smtClean="0"/>
              <a:t>Data collectors</a:t>
            </a:r>
          </a:p>
          <a:p>
            <a:pPr lvl="2"/>
            <a:r>
              <a:rPr lang="en-US" dirty="0" smtClean="0"/>
              <a:t>…</a:t>
            </a:r>
          </a:p>
          <a:p>
            <a:pPr lvl="1"/>
            <a:r>
              <a:rPr lang="en-US" dirty="0" smtClean="0"/>
              <a:t>Abstraction layers to normalize interface variations</a:t>
            </a:r>
          </a:p>
          <a:p>
            <a:pPr lvl="1"/>
            <a:r>
              <a:rPr lang="en-US" dirty="0" smtClean="0"/>
              <a:t>Databases (to store network inventory)</a:t>
            </a:r>
          </a:p>
          <a:p>
            <a:pPr lvl="1"/>
            <a:r>
              <a:rPr lang="en-US" dirty="0" smtClean="0"/>
              <a:t>Workflow engines</a:t>
            </a:r>
          </a:p>
          <a:p>
            <a:pPr lvl="1"/>
            <a:r>
              <a:rPr lang="en-US" dirty="0" smtClean="0"/>
              <a:t>GUI components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Hierarchies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590675"/>
            <a:ext cx="7629525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Example: MOM – Manager of Managers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170432"/>
            <a:ext cx="8401050" cy="507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Managed Devices: Agents and MIBs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Managing Systems</a:t>
            </a:r>
          </a:p>
          <a:p>
            <a:r>
              <a:rPr lang="en-US" dirty="0" smtClean="0"/>
              <a:t>Management Network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Management Support Organization</a:t>
            </a:r>
            <a:endParaRPr lang="en-US" dirty="0">
              <a:solidFill>
                <a:srgbClr val="C2C2C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 to Device Connectivity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Connectivity between managing and</a:t>
            </a:r>
            <a:br>
              <a:rPr lang="en-US" dirty="0" smtClean="0"/>
            </a:br>
            <a:r>
              <a:rPr lang="en-US" dirty="0" smtClean="0"/>
              <a:t>managed systems?</a:t>
            </a:r>
          </a:p>
          <a:p>
            <a:r>
              <a:rPr lang="en-US" dirty="0" smtClean="0"/>
              <a:t>Multiple ways to connect a device to a management station</a:t>
            </a:r>
          </a:p>
          <a:p>
            <a:pPr lvl="1"/>
            <a:r>
              <a:rPr lang="en-US" dirty="0" smtClean="0"/>
              <a:t>Through a dedicated port (console port)</a:t>
            </a:r>
          </a:p>
          <a:p>
            <a:pPr lvl="2"/>
            <a:r>
              <a:rPr lang="en-US" dirty="0" smtClean="0"/>
              <a:t>For basic configuration &amp; troubleshooting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665134"/>
            <a:ext cx="4724400" cy="1583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Manager to Device Connectivity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4800" dirty="0"/>
          </a:p>
          <a:p>
            <a:endParaRPr lang="en-US" sz="2400" dirty="0" smtClean="0"/>
          </a:p>
          <a:p>
            <a:endParaRPr lang="en-US" sz="48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Is not suitable for practical NM</a:t>
            </a:r>
          </a:p>
          <a:p>
            <a:pPr lvl="1"/>
            <a:r>
              <a:rPr lang="en-US" sz="2000" dirty="0" smtClean="0"/>
              <a:t>Many terminal servers</a:t>
            </a:r>
          </a:p>
          <a:p>
            <a:pPr lvl="1"/>
            <a:r>
              <a:rPr lang="en-US" sz="2000" dirty="0" smtClean="0"/>
              <a:t>Keep track which route is connected to which port</a:t>
            </a:r>
          </a:p>
          <a:p>
            <a:pPr lvl="1"/>
            <a:r>
              <a:rPr lang="en-US" sz="2000" dirty="0" smtClean="0"/>
              <a:t>Serial port!!!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151289"/>
            <a:ext cx="6865583" cy="3725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Manager to Device Connectivity (cont’d)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Connectivity between managing and</a:t>
            </a:r>
            <a:br>
              <a:rPr lang="en-US" sz="2800" dirty="0" smtClean="0"/>
            </a:br>
            <a:r>
              <a:rPr lang="en-US" sz="2800" dirty="0" smtClean="0"/>
              <a:t>managed systems?</a:t>
            </a:r>
          </a:p>
          <a:p>
            <a:r>
              <a:rPr lang="en-US" sz="2800" dirty="0" smtClean="0"/>
              <a:t>Multiple ways to connect a device to a management station</a:t>
            </a:r>
          </a:p>
          <a:p>
            <a:pPr lvl="1"/>
            <a:r>
              <a:rPr lang="en-US" sz="2400" dirty="0" smtClean="0"/>
              <a:t>Through a dedicated port (console port)</a:t>
            </a:r>
          </a:p>
          <a:p>
            <a:pPr lvl="1"/>
            <a:r>
              <a:rPr lang="en-US" sz="2300" dirty="0" smtClean="0"/>
              <a:t>Through a dedicated interface, with the device configured such that management traffic is passed through the interface</a:t>
            </a:r>
          </a:p>
          <a:p>
            <a:pPr lvl="2"/>
            <a:r>
              <a:rPr lang="en-US" sz="2200" dirty="0" smtClean="0"/>
              <a:t>Two port types: Data &amp; Mgt Ethernet interfaces</a:t>
            </a:r>
          </a:p>
          <a:p>
            <a:pPr lvl="3"/>
            <a:r>
              <a:rPr lang="en-US" sz="1800" dirty="0" smtClean="0"/>
              <a:t>Different route cards: Supervisory engine card (mgt) &amp; Line card (data)</a:t>
            </a:r>
          </a:p>
          <a:p>
            <a:pPr lvl="2"/>
            <a:r>
              <a:rPr lang="en-US" sz="2200" dirty="0" smtClean="0"/>
              <a:t>Out-of-band management</a:t>
            </a:r>
          </a:p>
          <a:p>
            <a:pPr lvl="3"/>
            <a:r>
              <a:rPr lang="en-US" sz="1800" dirty="0" smtClean="0"/>
              <a:t>Management traffic is not mixed with data traffic </a:t>
            </a:r>
          </a:p>
          <a:p>
            <a:pPr lvl="2"/>
            <a:r>
              <a:rPr lang="en-US" sz="2200" dirty="0" smtClean="0"/>
              <a:t>Needs dedicated network for NM, Why??!!!</a:t>
            </a: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Managed Devices: Agents and MIBs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Managing Systems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Management Network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Management Support Organization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Manager to Device Connectivity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Connectivity between managing and managed systems?</a:t>
            </a:r>
          </a:p>
          <a:p>
            <a:r>
              <a:rPr lang="en-US" sz="2800" dirty="0" smtClean="0"/>
              <a:t>Multiple ways to connect a device to a management station</a:t>
            </a:r>
          </a:p>
          <a:p>
            <a:pPr lvl="1"/>
            <a:r>
              <a:rPr lang="en-US" sz="2400" dirty="0" smtClean="0"/>
              <a:t>Through a dedicated port (console port)</a:t>
            </a:r>
          </a:p>
          <a:p>
            <a:pPr lvl="1"/>
            <a:r>
              <a:rPr lang="en-US" sz="2300" dirty="0" smtClean="0"/>
              <a:t>Through a dedicated interface, with the device configured such that management traffic is passed through the interface</a:t>
            </a:r>
          </a:p>
          <a:p>
            <a:pPr lvl="1"/>
            <a:r>
              <a:rPr lang="en-US" sz="2400" dirty="0" smtClean="0"/>
              <a:t>No specific connection at all, data port is used for NM</a:t>
            </a:r>
          </a:p>
          <a:p>
            <a:pPr lvl="2"/>
            <a:r>
              <a:rPr lang="en-US" sz="2400" dirty="0" smtClean="0"/>
              <a:t>In-band management: NM traffic is part of other traffic</a:t>
            </a:r>
          </a:p>
          <a:p>
            <a:pPr lvl="2"/>
            <a:r>
              <a:rPr lang="en-US" sz="2400" dirty="0" smtClean="0"/>
              <a:t>Chicken or Egg problem! </a:t>
            </a:r>
          </a:p>
          <a:p>
            <a:pPr lvl="3"/>
            <a:r>
              <a:rPr lang="en-US" sz="1900" dirty="0" smtClean="0"/>
              <a:t>Data routing need management while management uses data path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sz="3600" dirty="0" smtClean="0"/>
              <a:t>Manager to Device Connectivity (cont’d)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66825"/>
            <a:ext cx="8477250" cy="482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Management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</a:rPr>
              <a:t>Production</a:t>
            </a:r>
            <a:r>
              <a:rPr lang="en-US" sz="2400" dirty="0" smtClean="0"/>
              <a:t> traffic vs. </a:t>
            </a:r>
            <a:r>
              <a:rPr lang="en-US" sz="2400" dirty="0" smtClean="0">
                <a:solidFill>
                  <a:srgbClr val="C00000"/>
                </a:solidFill>
              </a:rPr>
              <a:t>Management</a:t>
            </a:r>
            <a:r>
              <a:rPr lang="en-US" sz="2400" dirty="0" smtClean="0"/>
              <a:t> traffic</a:t>
            </a:r>
          </a:p>
          <a:p>
            <a:pPr lvl="1">
              <a:spcBef>
                <a:spcPts val="500"/>
              </a:spcBef>
            </a:pPr>
            <a:r>
              <a:rPr lang="en-US" sz="2000" dirty="0" smtClean="0"/>
              <a:t>Production traffic carries the customer services</a:t>
            </a:r>
          </a:p>
          <a:p>
            <a:pPr lvl="2">
              <a:spcBef>
                <a:spcPts val="500"/>
              </a:spcBef>
            </a:pPr>
            <a:r>
              <a:rPr lang="en-US" sz="2000" dirty="0" smtClean="0"/>
              <a:t>Network devices are not destination of it</a:t>
            </a:r>
          </a:p>
          <a:p>
            <a:pPr lvl="3">
              <a:spcBef>
                <a:spcPts val="500"/>
              </a:spcBef>
            </a:pPr>
            <a:r>
              <a:rPr lang="en-US" sz="1800" dirty="0" smtClean="0"/>
              <a:t>Transient nodes for this kind of traffic</a:t>
            </a:r>
          </a:p>
          <a:p>
            <a:pPr lvl="1">
              <a:spcBef>
                <a:spcPts val="500"/>
              </a:spcBef>
            </a:pPr>
            <a:r>
              <a:rPr lang="en-US" sz="2000" dirty="0" smtClean="0"/>
              <a:t>Management traffic is management protocols packets </a:t>
            </a:r>
          </a:p>
          <a:p>
            <a:pPr lvl="2">
              <a:spcBef>
                <a:spcPts val="500"/>
              </a:spcBef>
            </a:pPr>
            <a:r>
              <a:rPr lang="en-US" sz="2000" dirty="0" smtClean="0"/>
              <a:t>Network device is the destination for management traffic, not just a transit station</a:t>
            </a:r>
          </a:p>
          <a:p>
            <a:pPr lvl="3">
              <a:spcBef>
                <a:spcPts val="500"/>
              </a:spcBef>
            </a:pPr>
            <a:r>
              <a:rPr lang="en-US" sz="1800" dirty="0" smtClean="0"/>
              <a:t>Management traffic hence is addressed at the network device itself, as opposed to a connected end system</a:t>
            </a:r>
          </a:p>
          <a:p>
            <a:r>
              <a:rPr lang="en-US" sz="2400" dirty="0" smtClean="0"/>
              <a:t>Out-of-band management: Dedicated physical network for management traffic</a:t>
            </a:r>
          </a:p>
          <a:p>
            <a:r>
              <a:rPr lang="en-US" sz="2400" dirty="0" smtClean="0"/>
              <a:t>In-band management: Management network </a:t>
            </a:r>
            <a:r>
              <a:rPr lang="en-US" sz="2400" dirty="0" err="1" smtClean="0"/>
              <a:t>overlayed</a:t>
            </a:r>
            <a:r>
              <a:rPr lang="en-US" sz="2400" dirty="0" smtClean="0"/>
              <a:t> on top of production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Management Network (cont’d)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8153400" cy="4795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Management Network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9067800" cy="5181600"/>
          </a:xfrm>
        </p:spPr>
        <p:txBody>
          <a:bodyPr/>
          <a:lstStyle/>
          <a:p>
            <a:r>
              <a:rPr lang="en-US" sz="2400" dirty="0" smtClean="0"/>
              <a:t>Pro dedicated management network</a:t>
            </a:r>
          </a:p>
          <a:p>
            <a:pPr lvl="1"/>
            <a:r>
              <a:rPr lang="en-US" sz="2000" dirty="0" smtClean="0"/>
              <a:t>Reliability</a:t>
            </a:r>
          </a:p>
          <a:p>
            <a:pPr lvl="2"/>
            <a:r>
              <a:rPr lang="en-US" sz="2000" dirty="0" smtClean="0"/>
              <a:t>No issue “getting through” when network problems occur</a:t>
            </a:r>
          </a:p>
          <a:p>
            <a:pPr lvl="1"/>
            <a:r>
              <a:rPr lang="en-US" sz="2000" dirty="0" smtClean="0"/>
              <a:t>Interference avoidance</a:t>
            </a:r>
          </a:p>
          <a:p>
            <a:pPr lvl="2"/>
            <a:r>
              <a:rPr lang="en-US" sz="2000" dirty="0" smtClean="0"/>
              <a:t>No competition with production traffic</a:t>
            </a:r>
          </a:p>
          <a:p>
            <a:pPr lvl="1"/>
            <a:r>
              <a:rPr lang="en-US" sz="2000" dirty="0" smtClean="0"/>
              <a:t>Ease of network planning</a:t>
            </a:r>
          </a:p>
          <a:p>
            <a:pPr lvl="2"/>
            <a:r>
              <a:rPr lang="en-US" sz="2000" dirty="0" smtClean="0"/>
              <a:t>No additional category of “service” to take into account</a:t>
            </a:r>
          </a:p>
          <a:p>
            <a:pPr lvl="2"/>
            <a:r>
              <a:rPr lang="en-US" sz="2000" dirty="0" smtClean="0"/>
              <a:t>But: a separate network needs to be planned</a:t>
            </a:r>
          </a:p>
          <a:p>
            <a:pPr lvl="1"/>
            <a:r>
              <a:rPr lang="en-US" sz="2000" dirty="0" smtClean="0"/>
              <a:t>Security</a:t>
            </a:r>
          </a:p>
          <a:p>
            <a:pPr lvl="2"/>
            <a:r>
              <a:rPr lang="en-US" sz="2000" dirty="0" smtClean="0"/>
              <a:t>Users + subscribers never come into contact</a:t>
            </a:r>
          </a:p>
          <a:p>
            <a:pPr lvl="2"/>
            <a:r>
              <a:rPr lang="en-US" sz="2000" dirty="0" smtClean="0"/>
              <a:t>Easier to secure, less (external) vulnerabilities, e.g., </a:t>
            </a:r>
            <a:r>
              <a:rPr lang="en-US" sz="2000" dirty="0" err="1" smtClean="0"/>
              <a:t>DDoS</a:t>
            </a:r>
            <a:endParaRPr lang="en-US" sz="2000" dirty="0" smtClean="0"/>
          </a:p>
          <a:p>
            <a:r>
              <a:rPr lang="en-US" sz="2400" dirty="0" smtClean="0"/>
              <a:t>Cost?!</a:t>
            </a:r>
          </a:p>
          <a:p>
            <a:r>
              <a:rPr lang="en-US" sz="2400" dirty="0" smtClean="0"/>
              <a:t>Management of the management network?!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Management Network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 shared management network</a:t>
            </a:r>
          </a:p>
          <a:p>
            <a:pPr lvl="1"/>
            <a:r>
              <a:rPr lang="en-US" dirty="0" smtClean="0"/>
              <a:t>Cost and overhead</a:t>
            </a:r>
          </a:p>
          <a:p>
            <a:pPr lvl="2"/>
            <a:r>
              <a:rPr lang="en-US" dirty="0" smtClean="0"/>
              <a:t>Huge price tag! Equipment, space, cabling…</a:t>
            </a:r>
          </a:p>
          <a:p>
            <a:pPr lvl="1"/>
            <a:r>
              <a:rPr lang="en-US" dirty="0" smtClean="0"/>
              <a:t>Practicality</a:t>
            </a:r>
          </a:p>
          <a:p>
            <a:pPr lvl="2"/>
            <a:r>
              <a:rPr lang="en-US" dirty="0" smtClean="0"/>
              <a:t>Separate lines sometimes not a practical option</a:t>
            </a:r>
          </a:p>
          <a:p>
            <a:pPr lvl="2"/>
            <a:r>
              <a:rPr lang="en-US" dirty="0" smtClean="0"/>
              <a:t>Remote sites, customer premises equipment</a:t>
            </a:r>
          </a:p>
          <a:p>
            <a:r>
              <a:rPr lang="en-US" dirty="0" smtClean="0"/>
              <a:t>In practice, management networks almost always share with production networks</a:t>
            </a:r>
          </a:p>
          <a:p>
            <a:pPr lvl="1"/>
            <a:r>
              <a:rPr lang="en-US" dirty="0" smtClean="0"/>
              <a:t>Save a few, very rare exceptions with critical service provider infrastructure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sz="3600" dirty="0" smtClean="0"/>
              <a:t>The Management Network: Consideration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81600"/>
          </a:xfrm>
        </p:spPr>
        <p:txBody>
          <a:bodyPr/>
          <a:lstStyle/>
          <a:p>
            <a:r>
              <a:rPr lang="en-US" sz="2700" dirty="0" smtClean="0"/>
              <a:t>How do we ensure alarms will not get stuck in traffic?</a:t>
            </a:r>
          </a:p>
          <a:p>
            <a:r>
              <a:rPr lang="en-US" sz="2700" dirty="0" smtClean="0"/>
              <a:t>How do we ensure network repair actions can reach their intended destination?</a:t>
            </a:r>
          </a:p>
          <a:p>
            <a:r>
              <a:rPr lang="en-US" sz="2700" dirty="0" smtClean="0"/>
              <a:t>How do we ensure non-essential management traffic does not interfere with production traffic?</a:t>
            </a:r>
          </a:p>
          <a:p>
            <a:endParaRPr lang="en-US" sz="4400" dirty="0" smtClean="0"/>
          </a:p>
          <a:p>
            <a:r>
              <a:rPr lang="en-US" sz="2700" dirty="0" smtClean="0"/>
              <a:t>Network planning and engineering applies to management traffic like for other critical network applications (e.g., NM VPN using MPLS)</a:t>
            </a: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4267200" y="3962400"/>
            <a:ext cx="533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Managed Devices: Agents and MIBs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Managing Systems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Management Network</a:t>
            </a:r>
          </a:p>
          <a:p>
            <a:r>
              <a:rPr lang="en-US" dirty="0" smtClean="0"/>
              <a:t>Management Support Organization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Support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Purpose of network management technology is ultimately to support the management organization, e.g., </a:t>
            </a:r>
          </a:p>
          <a:p>
            <a:pPr lvl="1"/>
            <a:r>
              <a:rPr lang="en-US" sz="2000" dirty="0" smtClean="0"/>
              <a:t>Automate routine tasks</a:t>
            </a:r>
          </a:p>
          <a:p>
            <a:pPr lvl="1"/>
            <a:r>
              <a:rPr lang="en-US" sz="2000" dirty="0" smtClean="0"/>
              <a:t>Make management tasks less error prone</a:t>
            </a:r>
          </a:p>
          <a:p>
            <a:pPr lvl="1"/>
            <a:r>
              <a:rPr lang="en-US" sz="2000" dirty="0" smtClean="0"/>
              <a:t>Empower administrators with the proper information</a:t>
            </a:r>
          </a:p>
          <a:p>
            <a:pPr lvl="1"/>
            <a:r>
              <a:rPr lang="en-US" sz="2000" dirty="0" smtClean="0"/>
              <a:t>Enforce organization processes</a:t>
            </a:r>
          </a:p>
          <a:p>
            <a:pPr lvl="2"/>
            <a:r>
              <a:rPr lang="en-US" sz="1800" dirty="0" smtClean="0"/>
              <a:t>make sure tasks don’t fall through the cracks</a:t>
            </a:r>
          </a:p>
          <a:p>
            <a:pPr lvl="1"/>
            <a:r>
              <a:rPr lang="en-US" sz="2000" dirty="0" smtClean="0"/>
              <a:t>NMS is also called </a:t>
            </a:r>
            <a:r>
              <a:rPr lang="en-US" sz="2000" dirty="0" smtClean="0">
                <a:solidFill>
                  <a:srgbClr val="C00000"/>
                </a:solidFill>
              </a:rPr>
              <a:t>OSS</a:t>
            </a:r>
            <a:r>
              <a:rPr lang="en-US" sz="2000" dirty="0" smtClean="0"/>
              <a:t> (Operation Support System)</a:t>
            </a:r>
          </a:p>
          <a:p>
            <a:r>
              <a:rPr lang="en-US" sz="2400" dirty="0" smtClean="0"/>
              <a:t>Management technology ultimately to be seen in that context</a:t>
            </a:r>
          </a:p>
          <a:p>
            <a:pPr lvl="1"/>
            <a:r>
              <a:rPr lang="en-US" sz="2000" dirty="0" smtClean="0"/>
              <a:t>How effective does it make the management organization?</a:t>
            </a:r>
          </a:p>
          <a:p>
            <a:pPr lvl="1"/>
            <a:r>
              <a:rPr lang="en-US" sz="2000" dirty="0" smtClean="0"/>
              <a:t>Success of network management (with this measure)</a:t>
            </a:r>
          </a:p>
          <a:p>
            <a:pPr lvl="2"/>
            <a:r>
              <a:rPr lang="en-US" sz="1800" dirty="0" smtClean="0"/>
              <a:t>Technical efficiency &amp; productivity</a:t>
            </a:r>
          </a:p>
          <a:p>
            <a:pPr lvl="2">
              <a:buNone/>
            </a:pPr>
            <a:r>
              <a:rPr lang="en-US" sz="1800" dirty="0" smtClean="0"/>
              <a:t>+</a:t>
            </a:r>
          </a:p>
          <a:p>
            <a:pPr lvl="2"/>
            <a:r>
              <a:rPr lang="en-US" sz="1800" dirty="0" smtClean="0"/>
              <a:t>Proper organization architecture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Organizations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“Horizontal” partitioning, e.g.</a:t>
            </a:r>
          </a:p>
          <a:p>
            <a:pPr lvl="1"/>
            <a:r>
              <a:rPr lang="en-US" sz="2000" dirty="0" smtClean="0"/>
              <a:t>Structuring management support organization by analyzing the different tasks and the workflows that they involve</a:t>
            </a:r>
          </a:p>
          <a:p>
            <a:pPr lvl="2"/>
            <a:r>
              <a:rPr lang="en-US" sz="2000" dirty="0" smtClean="0"/>
              <a:t>Network planning, Network operations, Network administration, Customer management</a:t>
            </a:r>
          </a:p>
          <a:p>
            <a:pPr lvl="2"/>
            <a:r>
              <a:rPr lang="en-US" sz="2000" dirty="0" smtClean="0"/>
              <a:t>Are not independent, but their interactions are minimized</a:t>
            </a:r>
          </a:p>
          <a:p>
            <a:r>
              <a:rPr lang="en-US" sz="2400" dirty="0" smtClean="0"/>
              <a:t>“Vertical” partitioning, e.g.</a:t>
            </a:r>
          </a:p>
          <a:p>
            <a:pPr lvl="1"/>
            <a:r>
              <a:rPr lang="en-US" sz="2000" dirty="0" smtClean="0"/>
              <a:t>Global NOC (Service Provider term)</a:t>
            </a:r>
          </a:p>
          <a:p>
            <a:pPr lvl="1"/>
            <a:r>
              <a:rPr lang="en-US" sz="2000" dirty="0" smtClean="0"/>
              <a:t>Regional NOCs, e.g. North America/Asia/Europe</a:t>
            </a:r>
          </a:p>
          <a:p>
            <a:r>
              <a:rPr lang="en-US" sz="2400" dirty="0" smtClean="0"/>
              <a:t>Network architecture based partitioning</a:t>
            </a:r>
          </a:p>
          <a:p>
            <a:pPr lvl="1"/>
            <a:r>
              <a:rPr lang="en-US" sz="2000" dirty="0" smtClean="0"/>
              <a:t>Access, Distribution, Core, …</a:t>
            </a:r>
          </a:p>
          <a:p>
            <a:r>
              <a:rPr lang="en-US" sz="2400" dirty="0" smtClean="0"/>
              <a:t>Hybrid,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Until now, we know</a:t>
            </a:r>
          </a:p>
          <a:p>
            <a:pPr lvl="1"/>
            <a:r>
              <a:rPr lang="en-US" dirty="0" smtClean="0"/>
              <a:t>What network management is</a:t>
            </a:r>
          </a:p>
          <a:p>
            <a:pPr lvl="1"/>
            <a:r>
              <a:rPr lang="en-US" dirty="0" smtClean="0"/>
              <a:t>Why it is important</a:t>
            </a:r>
          </a:p>
          <a:p>
            <a:pPr lvl="1"/>
            <a:r>
              <a:rPr lang="en-US" dirty="0" smtClean="0"/>
              <a:t>What Challenges are</a:t>
            </a:r>
          </a:p>
          <a:p>
            <a:pPr lvl="1"/>
            <a:r>
              <a:rPr lang="en-US" dirty="0" smtClean="0"/>
              <a:t>Who major players are</a:t>
            </a:r>
          </a:p>
          <a:p>
            <a:endParaRPr lang="en-US" dirty="0" smtClean="0"/>
          </a:p>
          <a:p>
            <a:r>
              <a:rPr lang="en-US" dirty="0" smtClean="0"/>
              <a:t>What does NM consist of?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Examples for Organizational Partitioning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1371600"/>
            <a:ext cx="85534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Examples for Organizational Partitioning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371600"/>
            <a:ext cx="86582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2800" dirty="0" smtClean="0"/>
              <a:t>Management organization is supported by processes in addition to technology</a:t>
            </a:r>
          </a:p>
          <a:p>
            <a:pPr lvl="1">
              <a:spcBef>
                <a:spcPts val="400"/>
              </a:spcBef>
            </a:pPr>
            <a:r>
              <a:rPr lang="en-US" sz="2400" dirty="0" smtClean="0"/>
              <a:t>Guidelines, workflows to make organizational quality consistent and predictable (not ad-hoc management!)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200400"/>
            <a:ext cx="6027573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for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Documented operational procedures</a:t>
            </a:r>
          </a:p>
          <a:p>
            <a:pPr lvl="1"/>
            <a:r>
              <a:rPr lang="en-US" sz="2000" dirty="0" smtClean="0"/>
              <a:t>What to do when certain events occur</a:t>
            </a:r>
          </a:p>
          <a:p>
            <a:r>
              <a:rPr lang="en-US" sz="2400" dirty="0" smtClean="0"/>
              <a:t>Collection of audit trails and network logs</a:t>
            </a:r>
          </a:p>
          <a:p>
            <a:pPr lvl="1"/>
            <a:r>
              <a:rPr lang="en-US" sz="2000" dirty="0" smtClean="0"/>
              <a:t>Predefined &amp; automated procedures for storing, backing up, consolidating reports</a:t>
            </a:r>
          </a:p>
          <a:p>
            <a:r>
              <a:rPr lang="en-US" sz="2400" dirty="0" smtClean="0"/>
              <a:t>Network documentation</a:t>
            </a:r>
          </a:p>
          <a:p>
            <a:pPr lvl="1"/>
            <a:r>
              <a:rPr lang="en-US" sz="2000" dirty="0" smtClean="0"/>
              <a:t>Prerequisite for provisioning, fault isolation, …</a:t>
            </a:r>
          </a:p>
          <a:p>
            <a:r>
              <a:rPr lang="en-US" sz="2400" dirty="0" smtClean="0"/>
              <a:t>Backup and restore procedures</a:t>
            </a:r>
          </a:p>
          <a:p>
            <a:pPr lvl="1"/>
            <a:r>
              <a:rPr lang="en-US" sz="2000" dirty="0" smtClean="0"/>
              <a:t>Lifeline when things go wrong: restore to last working </a:t>
            </a:r>
            <a:r>
              <a:rPr lang="en-US" sz="2000" dirty="0" err="1" smtClean="0"/>
              <a:t>config</a:t>
            </a:r>
            <a:endParaRPr lang="en-US" sz="2000" dirty="0" smtClean="0"/>
          </a:p>
          <a:p>
            <a:r>
              <a:rPr lang="en-US" sz="2400" dirty="0" smtClean="0"/>
              <a:t>Security processes</a:t>
            </a:r>
          </a:p>
          <a:p>
            <a:pPr lvl="1"/>
            <a:r>
              <a:rPr lang="en-US" sz="2000" dirty="0" smtClean="0"/>
              <a:t>Audit trails, backup/restore procedures important tools</a:t>
            </a:r>
          </a:p>
          <a:p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Network management consists of </a:t>
            </a:r>
          </a:p>
          <a:p>
            <a:pPr lvl="1"/>
            <a:r>
              <a:rPr lang="en-US" dirty="0" smtClean="0"/>
              <a:t>Manageable devices</a:t>
            </a:r>
          </a:p>
          <a:p>
            <a:pPr lvl="2"/>
            <a:r>
              <a:rPr lang="en-US" dirty="0" smtClean="0"/>
              <a:t>Management agents, MIB, and MO</a:t>
            </a:r>
          </a:p>
          <a:p>
            <a:pPr lvl="1"/>
            <a:r>
              <a:rPr lang="en-US" dirty="0" smtClean="0"/>
              <a:t>Management applications</a:t>
            </a:r>
          </a:p>
          <a:p>
            <a:pPr lvl="2"/>
            <a:r>
              <a:rPr lang="en-US" dirty="0" smtClean="0"/>
              <a:t>SW application for NM functionalities</a:t>
            </a:r>
          </a:p>
          <a:p>
            <a:pPr lvl="1"/>
            <a:r>
              <a:rPr lang="en-US" dirty="0" smtClean="0"/>
              <a:t>Management network</a:t>
            </a:r>
          </a:p>
          <a:p>
            <a:pPr lvl="2"/>
            <a:r>
              <a:rPr lang="en-US" dirty="0" smtClean="0"/>
              <a:t>Out-of-band management: dedicated Mgt. network </a:t>
            </a:r>
          </a:p>
          <a:p>
            <a:pPr lvl="2"/>
            <a:r>
              <a:rPr lang="en-US" dirty="0" smtClean="0"/>
              <a:t>In-band management: overlay Mgt. network</a:t>
            </a:r>
          </a:p>
          <a:p>
            <a:pPr lvl="1"/>
            <a:r>
              <a:rPr lang="en-US" dirty="0" smtClean="0"/>
              <a:t>Management organization</a:t>
            </a:r>
          </a:p>
          <a:p>
            <a:pPr lvl="2"/>
            <a:r>
              <a:rPr lang="en-US" dirty="0" smtClean="0"/>
              <a:t>Horizontal/Vertical/… partitioning &amp; NM processes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81600"/>
          </a:xfrm>
        </p:spPr>
        <p:txBody>
          <a:bodyPr/>
          <a:lstStyle/>
          <a:p>
            <a:pPr marL="342900" lvl="1" indent="-342900">
              <a:spcBef>
                <a:spcPct val="50000"/>
              </a:spcBef>
              <a:buClr>
                <a:srgbClr val="003399"/>
              </a:buClr>
              <a:buSzTx/>
            </a:pPr>
            <a:r>
              <a:rPr lang="en-US" sz="2000" dirty="0" smtClean="0">
                <a:solidFill>
                  <a:srgbClr val="C00000"/>
                </a:solidFill>
              </a:rPr>
              <a:t>Reading Assignment</a:t>
            </a:r>
            <a:r>
              <a:rPr lang="en-US" sz="2000" dirty="0" smtClean="0"/>
              <a:t>: </a:t>
            </a:r>
            <a:r>
              <a:rPr lang="en-US" sz="2000" smtClean="0"/>
              <a:t>Chapter 3 </a:t>
            </a:r>
            <a:r>
              <a:rPr lang="en-US" sz="2000" dirty="0" smtClean="0"/>
              <a:t>of  “Alexander </a:t>
            </a:r>
            <a:r>
              <a:rPr lang="en-US" sz="2000" dirty="0" err="1" smtClean="0"/>
              <a:t>Clemm</a:t>
            </a:r>
            <a:r>
              <a:rPr lang="en-US" sz="2000" dirty="0" smtClean="0"/>
              <a:t>, ‘Network Management Fundamentals’ , Cisco Press, 2007”</a:t>
            </a:r>
          </a:p>
          <a:p>
            <a:pPr marL="342900" lvl="1" indent="-342900">
              <a:spcBef>
                <a:spcPct val="50000"/>
              </a:spcBef>
              <a:buClr>
                <a:srgbClr val="003399"/>
              </a:buClr>
              <a:buSzTx/>
            </a:pPr>
            <a:r>
              <a:rPr lang="en-US" sz="2000" dirty="0" smtClean="0"/>
              <a:t>Alexander </a:t>
            </a:r>
            <a:r>
              <a:rPr lang="en-US" sz="2000" dirty="0" err="1" smtClean="0"/>
              <a:t>Clemm</a:t>
            </a:r>
            <a:r>
              <a:rPr lang="en-US" sz="2000" dirty="0" smtClean="0"/>
              <a:t>, “Network Management”, Santa Clara University, </a:t>
            </a:r>
            <a:r>
              <a:rPr lang="en-US" sz="2000" dirty="0" smtClean="0">
                <a:hlinkClick r:id="rId2"/>
              </a:rPr>
              <a:t>http://www.engr.scu.edu/~aclemm</a:t>
            </a:r>
            <a:endParaRPr lang="en-US" sz="2000" dirty="0" smtClean="0"/>
          </a:p>
          <a:p>
            <a:pPr marL="342900" lvl="1" indent="-342900">
              <a:spcBef>
                <a:spcPct val="50000"/>
              </a:spcBef>
              <a:buClr>
                <a:srgbClr val="003399"/>
              </a:buClr>
              <a:buSzTx/>
            </a:pPr>
            <a:r>
              <a:rPr lang="en-US" sz="2000" dirty="0" err="1" smtClean="0"/>
              <a:t>Woraphon</a:t>
            </a:r>
            <a:r>
              <a:rPr lang="en-US" sz="2000" dirty="0" smtClean="0"/>
              <a:t> </a:t>
            </a:r>
            <a:r>
              <a:rPr lang="en-US" sz="2000" dirty="0" err="1" smtClean="0"/>
              <a:t>Lilakiatsakun</a:t>
            </a:r>
            <a:r>
              <a:rPr lang="en-US" sz="2000" dirty="0" smtClean="0"/>
              <a:t>, “Network Management”, </a:t>
            </a:r>
            <a:r>
              <a:rPr lang="en-US" sz="2000" dirty="0" err="1" smtClean="0"/>
              <a:t>Mahanakorn</a:t>
            </a:r>
            <a:r>
              <a:rPr lang="en-US" sz="2000" dirty="0" smtClean="0"/>
              <a:t> University of Technology, </a:t>
            </a:r>
            <a:r>
              <a:rPr lang="en-US" sz="2000" dirty="0" smtClean="0">
                <a:hlinkClick r:id="rId3"/>
              </a:rPr>
              <a:t>http://www.msit2005.mut.ac.th/msit_media/1_2553/ITEC4611/Lecture/</a:t>
            </a:r>
            <a:endParaRPr lang="en-US" sz="2000" dirty="0" smtClean="0"/>
          </a:p>
          <a:p>
            <a:r>
              <a:rPr lang="en-US" sz="2000" dirty="0" smtClean="0"/>
              <a:t>Thomas </a:t>
            </a:r>
            <a:r>
              <a:rPr lang="en-US" sz="2000" dirty="0" err="1" smtClean="0"/>
              <a:t>Cavaiani</a:t>
            </a:r>
            <a:r>
              <a:rPr lang="en-US" sz="2000" dirty="0" smtClean="0"/>
              <a:t>, “Network Management”, </a:t>
            </a:r>
            <a:r>
              <a:rPr lang="en-US" sz="2000" dirty="0" err="1" smtClean="0"/>
              <a:t>Biose</a:t>
            </a:r>
            <a:r>
              <a:rPr lang="en-US" sz="2000" dirty="0" smtClean="0"/>
              <a:t> State University, </a:t>
            </a:r>
            <a:r>
              <a:rPr lang="en-US" sz="2000" dirty="0" smtClean="0">
                <a:hlinkClick r:id="rId4"/>
              </a:rPr>
              <a:t>http://telecomm.itmbsu.net/itm460.fall.2012/index.html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sz="3200" dirty="0" smtClean="0"/>
              <a:t>The Basic Ingredients of Network Management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238250"/>
            <a:ext cx="584835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143000" y="1219200"/>
            <a:ext cx="66294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95400" y="3581400"/>
            <a:ext cx="66294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sz="3200" dirty="0" smtClean="0"/>
              <a:t>The Basic Ingredients of Network Management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238250"/>
            <a:ext cx="584835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143000" y="1219200"/>
            <a:ext cx="6629400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sz="3200" dirty="0" smtClean="0"/>
              <a:t>The Basic Ingredients of Network Management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238250"/>
            <a:ext cx="5848350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Management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28725"/>
            <a:ext cx="8162925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sz="3800" dirty="0" smtClean="0"/>
              <a:t>Basic Management Architecture (cont’d)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architecture is the Client-Server paradigm</a:t>
            </a:r>
          </a:p>
          <a:p>
            <a:pPr lvl="1"/>
            <a:r>
              <a:rPr lang="en-US" sz="2400" dirty="0" smtClean="0"/>
              <a:t>Client = Manager, Server = (management) Agent</a:t>
            </a:r>
          </a:p>
          <a:p>
            <a:pPr lvl="1"/>
            <a:r>
              <a:rPr lang="en-US" sz="2400" dirty="0" smtClean="0"/>
              <a:t>But in reverse order of other typical applications 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886075"/>
            <a:ext cx="698182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11943</TotalTime>
  <Words>1696</Words>
  <Application>Microsoft Office PowerPoint</Application>
  <PresentationFormat>On-screen Show (4:3)</PresentationFormat>
  <Paragraphs>345</Paragraphs>
  <Slides>45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Edge</vt:lpstr>
      <vt:lpstr>Visio</vt:lpstr>
      <vt:lpstr>Basic Concepts</vt:lpstr>
      <vt:lpstr>Outline</vt:lpstr>
      <vt:lpstr>Outline</vt:lpstr>
      <vt:lpstr>Introduction</vt:lpstr>
      <vt:lpstr>The Basic Ingredients of Network Management</vt:lpstr>
      <vt:lpstr>The Basic Ingredients of Network Management</vt:lpstr>
      <vt:lpstr>The Basic Ingredients of Network Management</vt:lpstr>
      <vt:lpstr>Basic Management Architecture</vt:lpstr>
      <vt:lpstr>Basic Management Architecture (cont’d)</vt:lpstr>
      <vt:lpstr>Outline</vt:lpstr>
      <vt:lpstr>Managed Devices</vt:lpstr>
      <vt:lpstr>What’s in a Managed System</vt:lpstr>
      <vt:lpstr>What’s in a Managed System (cont’d)</vt:lpstr>
      <vt:lpstr>What’s in a Managed System (cont’d)</vt:lpstr>
      <vt:lpstr>MIB</vt:lpstr>
      <vt:lpstr>What’s in a Managed System (cont’d)</vt:lpstr>
      <vt:lpstr>What’s in a Managed System (cont’d)</vt:lpstr>
      <vt:lpstr>What’s in a Managed System (cont’d)</vt:lpstr>
      <vt:lpstr>Agents vs. Resources</vt:lpstr>
      <vt:lpstr>Summary </vt:lpstr>
      <vt:lpstr>Outline</vt:lpstr>
      <vt:lpstr>What’s in a Managing System</vt:lpstr>
      <vt:lpstr>What’s in a Managing System</vt:lpstr>
      <vt:lpstr>Management Hierarchies</vt:lpstr>
      <vt:lpstr>Example: MOM – Manager of Managers</vt:lpstr>
      <vt:lpstr>Outline</vt:lpstr>
      <vt:lpstr>Manager to Device Connectivity</vt:lpstr>
      <vt:lpstr>Manager to Device Connectivity (cont’d)</vt:lpstr>
      <vt:lpstr>Manager to Device Connectivity (cont’d)</vt:lpstr>
      <vt:lpstr>Manager to Device Connectivity (cont’d)</vt:lpstr>
      <vt:lpstr>Manager to Device Connectivity (cont’d)</vt:lpstr>
      <vt:lpstr>The Management Network</vt:lpstr>
      <vt:lpstr>The Management Network (cont’d)</vt:lpstr>
      <vt:lpstr>The Management Network (cont’d)</vt:lpstr>
      <vt:lpstr>The Management Network (cont’d)</vt:lpstr>
      <vt:lpstr>The Management Network: Consideration </vt:lpstr>
      <vt:lpstr>Outline</vt:lpstr>
      <vt:lpstr>Management Support Organization</vt:lpstr>
      <vt:lpstr>Support Organizations Hierarchy</vt:lpstr>
      <vt:lpstr>Examples for Organizational Partitioning</vt:lpstr>
      <vt:lpstr>Examples for Organizational Partitioning</vt:lpstr>
      <vt:lpstr>Processes</vt:lpstr>
      <vt:lpstr>Examples for Processes</vt:lpstr>
      <vt:lpstr>Summary </vt:lpstr>
      <vt:lpstr>References</vt:lpstr>
    </vt:vector>
  </TitlesOfParts>
  <Company>AUT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Concepts</dc:title>
  <dc:subject>Network Management</dc:subject>
  <dc:creator>Bahador Bakhshi</dc:creator>
  <cp:lastModifiedBy>Reza</cp:lastModifiedBy>
  <cp:revision>1275</cp:revision>
  <dcterms:created xsi:type="dcterms:W3CDTF">2007-10-07T13:27:00Z</dcterms:created>
  <dcterms:modified xsi:type="dcterms:W3CDTF">2017-08-25T15:44:14Z</dcterms:modified>
</cp:coreProperties>
</file>