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6"/>
  </p:notesMasterIdLst>
  <p:sldIdLst>
    <p:sldId id="256" r:id="rId2"/>
    <p:sldId id="257" r:id="rId3"/>
    <p:sldId id="392" r:id="rId4"/>
    <p:sldId id="354" r:id="rId5"/>
    <p:sldId id="355" r:id="rId6"/>
    <p:sldId id="356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57" r:id="rId16"/>
    <p:sldId id="374" r:id="rId17"/>
    <p:sldId id="366" r:id="rId18"/>
    <p:sldId id="367" r:id="rId19"/>
    <p:sldId id="368" r:id="rId20"/>
    <p:sldId id="369" r:id="rId21"/>
    <p:sldId id="371" r:id="rId22"/>
    <p:sldId id="370" r:id="rId23"/>
    <p:sldId id="372" r:id="rId24"/>
    <p:sldId id="373" r:id="rId25"/>
    <p:sldId id="375" r:id="rId26"/>
    <p:sldId id="376" r:id="rId27"/>
    <p:sldId id="377" r:id="rId28"/>
    <p:sldId id="378" r:id="rId29"/>
    <p:sldId id="380" r:id="rId30"/>
    <p:sldId id="381" r:id="rId31"/>
    <p:sldId id="393" r:id="rId32"/>
    <p:sldId id="260" r:id="rId33"/>
    <p:sldId id="382" r:id="rId34"/>
    <p:sldId id="261" r:id="rId35"/>
    <p:sldId id="262" r:id="rId36"/>
    <p:sldId id="265" r:id="rId37"/>
    <p:sldId id="383" r:id="rId38"/>
    <p:sldId id="266" r:id="rId39"/>
    <p:sldId id="267" r:id="rId40"/>
    <p:sldId id="269" r:id="rId41"/>
    <p:sldId id="270" r:id="rId42"/>
    <p:sldId id="272" r:id="rId43"/>
    <p:sldId id="273" r:id="rId44"/>
    <p:sldId id="394" r:id="rId45"/>
    <p:sldId id="275" r:id="rId46"/>
    <p:sldId id="277" r:id="rId47"/>
    <p:sldId id="384" r:id="rId48"/>
    <p:sldId id="278" r:id="rId49"/>
    <p:sldId id="279" r:id="rId50"/>
    <p:sldId id="281" r:id="rId51"/>
    <p:sldId id="282" r:id="rId52"/>
    <p:sldId id="283" r:id="rId53"/>
    <p:sldId id="284" r:id="rId54"/>
    <p:sldId id="385" r:id="rId55"/>
    <p:sldId id="285" r:id="rId56"/>
    <p:sldId id="395" r:id="rId57"/>
    <p:sldId id="287" r:id="rId58"/>
    <p:sldId id="386" r:id="rId59"/>
    <p:sldId id="387" r:id="rId60"/>
    <p:sldId id="288" r:id="rId61"/>
    <p:sldId id="291" r:id="rId62"/>
    <p:sldId id="292" r:id="rId63"/>
    <p:sldId id="293" r:id="rId64"/>
    <p:sldId id="294" r:id="rId65"/>
    <p:sldId id="403" r:id="rId66"/>
    <p:sldId id="295" r:id="rId67"/>
    <p:sldId id="296" r:id="rId68"/>
    <p:sldId id="297" r:id="rId69"/>
    <p:sldId id="298" r:id="rId70"/>
    <p:sldId id="404" r:id="rId71"/>
    <p:sldId id="405" r:id="rId72"/>
    <p:sldId id="396" r:id="rId73"/>
    <p:sldId id="302" r:id="rId74"/>
    <p:sldId id="303" r:id="rId75"/>
    <p:sldId id="388" r:id="rId76"/>
    <p:sldId id="304" r:id="rId77"/>
    <p:sldId id="401" r:id="rId78"/>
    <p:sldId id="305" r:id="rId79"/>
    <p:sldId id="389" r:id="rId80"/>
    <p:sldId id="306" r:id="rId81"/>
    <p:sldId id="307" r:id="rId82"/>
    <p:sldId id="308" r:id="rId83"/>
    <p:sldId id="309" r:id="rId84"/>
    <p:sldId id="310" r:id="rId85"/>
    <p:sldId id="390" r:id="rId86"/>
    <p:sldId id="311" r:id="rId87"/>
    <p:sldId id="391" r:id="rId88"/>
    <p:sldId id="312" r:id="rId89"/>
    <p:sldId id="313" r:id="rId90"/>
    <p:sldId id="314" r:id="rId91"/>
    <p:sldId id="397" r:id="rId92"/>
    <p:sldId id="330" r:id="rId93"/>
    <p:sldId id="402" r:id="rId94"/>
    <p:sldId id="332" r:id="rId95"/>
    <p:sldId id="400" r:id="rId96"/>
    <p:sldId id="335" r:id="rId97"/>
    <p:sldId id="398" r:id="rId98"/>
    <p:sldId id="336" r:id="rId99"/>
    <p:sldId id="337" r:id="rId100"/>
    <p:sldId id="339" r:id="rId101"/>
    <p:sldId id="338" r:id="rId102"/>
    <p:sldId id="341" r:id="rId103"/>
    <p:sldId id="342" r:id="rId104"/>
    <p:sldId id="343" r:id="rId105"/>
    <p:sldId id="344" r:id="rId106"/>
    <p:sldId id="348" r:id="rId107"/>
    <p:sldId id="349" r:id="rId108"/>
    <p:sldId id="350" r:id="rId109"/>
    <p:sldId id="409" r:id="rId110"/>
    <p:sldId id="406" r:id="rId111"/>
    <p:sldId id="399" r:id="rId112"/>
    <p:sldId id="407" r:id="rId113"/>
    <p:sldId id="408" r:id="rId114"/>
    <p:sldId id="333" r:id="rId1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C2"/>
    <a:srgbClr val="0033CC"/>
    <a:srgbClr val="6600CC"/>
    <a:srgbClr val="CC0000"/>
    <a:srgbClr val="003399"/>
    <a:srgbClr val="FF66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1" autoAdjust="0"/>
  </p:normalViewPr>
  <p:slideViewPr>
    <p:cSldViewPr>
      <p:cViewPr>
        <p:scale>
          <a:sx n="70" d="100"/>
          <a:sy n="70" d="100"/>
        </p:scale>
        <p:origin x="-60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9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C56DBBD-F88D-496D-8FE4-3CFDCE7C4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14ECB-18AF-46FB-93F7-73D398DAFBC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6DBBD-F88D-496D-8FE4-3CFDCE7C43B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6DBBD-F88D-496D-8FE4-3CFDCE7C43B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6DBBD-F88D-496D-8FE4-3CFDCE7C43BB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5" name="Picture 12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87152"/>
            <a:ext cx="457200" cy="44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346825"/>
            <a:ext cx="457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300">
                <a:solidFill>
                  <a:srgbClr val="005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11CE-F45A-4F3F-AF42-3956290B0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F5441-AAD2-4F5F-8028-E00E82506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1DCE-B9BA-4E03-9E27-F95A86438F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E2D0E-F62B-4D92-93B2-88DB6C400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0B44-486B-46CE-BC4D-1EA29295C4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CD4F3-B94E-46E3-9AD2-7139ACB3D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F475-2EAE-4FB1-A8FB-03926447D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47FD-E765-499B-91D8-81D7E45BC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BDA70-394D-4285-89EB-6F6F48AE3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714AA-802B-41F5-9D38-F3FCACE1E1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155" name="AutoShape 11"/>
          <p:cNvSpPr>
            <a:spLocks noChangeArrowheads="1"/>
          </p:cNvSpPr>
          <p:nvPr userDrawn="1"/>
        </p:nvSpPr>
        <p:spPr bwMode="auto">
          <a:xfrm>
            <a:off x="304800" y="990600"/>
            <a:ext cx="8305800" cy="76200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156" name="Line 12"/>
          <p:cNvSpPr>
            <a:spLocks noChangeShapeType="1"/>
          </p:cNvSpPr>
          <p:nvPr userDrawn="1"/>
        </p:nvSpPr>
        <p:spPr bwMode="auto">
          <a:xfrm flipV="1">
            <a:off x="304800" y="6324600"/>
            <a:ext cx="838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22AC6E74-0DF1-4F32-9D1B-23D74D840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4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6388098"/>
            <a:ext cx="457200" cy="44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372225"/>
            <a:ext cx="457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93A8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93A83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93A83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93A83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93A83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293A83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293A83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293A83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293A8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3399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Ø"/>
        <a:defRPr sz="26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it2005.mut.ac.th/msit_media/1_2553/ITEC4611/Lecture/" TargetMode="External"/><Relationship Id="rId2" Type="http://schemas.openxmlformats.org/officeDocument/2006/relationships/hyperlink" Target="http://www.engr.scu.edu/~aclem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7162800" cy="1143000"/>
          </a:xfrm>
        </p:spPr>
        <p:txBody>
          <a:bodyPr/>
          <a:lstStyle/>
          <a:p>
            <a:pPr algn="ctr" eaLnBrk="1" hangingPunct="1"/>
            <a:r>
              <a:rPr lang="en-US" sz="5500" dirty="0" smtClean="0"/>
              <a:t>Network Management Protocols</a:t>
            </a:r>
            <a:endParaRPr lang="en-US" sz="45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7467600" cy="3352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Network Management </a:t>
            </a:r>
          </a:p>
          <a:p>
            <a:pPr eaLnBrk="1" hangingPunct="1"/>
            <a:r>
              <a:rPr lang="en-US" sz="2800" dirty="0" smtClean="0"/>
              <a:t>Spring 2013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200" dirty="0" smtClean="0"/>
              <a:t>Bahador Bakhshi</a:t>
            </a:r>
          </a:p>
          <a:p>
            <a:pPr eaLnBrk="1" hangingPunct="1"/>
            <a:r>
              <a:rPr lang="en-US" sz="2200" dirty="0" smtClean="0"/>
              <a:t>CE &amp; IT Department, Amirkabir University of Technology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dirty="0" smtClean="0"/>
              <a:t> 		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477000"/>
            <a:ext cx="5715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This presentation is based on the slides listed in references.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NM Protocol: Management Operations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The core of management protocol stack</a:t>
            </a:r>
          </a:p>
          <a:p>
            <a:pPr lvl="1"/>
            <a:r>
              <a:rPr lang="en-US" sz="2400" dirty="0" smtClean="0"/>
              <a:t>Management primitives </a:t>
            </a:r>
          </a:p>
          <a:p>
            <a:r>
              <a:rPr lang="en-US" sz="2800" dirty="0" smtClean="0"/>
              <a:t>Typical operations</a:t>
            </a:r>
          </a:p>
          <a:p>
            <a:pPr lvl="1"/>
            <a:r>
              <a:rPr lang="en-US" sz="2400" dirty="0" smtClean="0"/>
              <a:t>Read/Get: To read the value of a MO</a:t>
            </a:r>
          </a:p>
          <a:p>
            <a:pPr lvl="1"/>
            <a:r>
              <a:rPr lang="en-US" sz="2400" dirty="0" smtClean="0"/>
              <a:t>Write/Set: To modify the value of a MO</a:t>
            </a:r>
          </a:p>
          <a:p>
            <a:pPr lvl="2"/>
            <a:r>
              <a:rPr lang="en-US" sz="2400" dirty="0" smtClean="0"/>
              <a:t>Create or Deletion of a MO</a:t>
            </a:r>
          </a:p>
          <a:p>
            <a:pPr lvl="1"/>
            <a:r>
              <a:rPr lang="en-US" sz="2400" dirty="0" smtClean="0"/>
              <a:t>Event: To report occurrence of event to manager</a:t>
            </a:r>
          </a:p>
          <a:p>
            <a:pPr lvl="1"/>
            <a:r>
              <a:rPr lang="en-US" sz="2400" dirty="0" smtClean="0"/>
              <a:t>Action: To perform an operation on agent</a:t>
            </a:r>
          </a:p>
          <a:p>
            <a:pPr lvl="1"/>
            <a:r>
              <a:rPr lang="en-US" sz="2400" dirty="0" smtClean="0"/>
              <a:t>Some rarely used: subscribe, … </a:t>
            </a:r>
          </a:p>
          <a:p>
            <a:r>
              <a:rPr lang="en-US" sz="2800" dirty="0" smtClean="0"/>
              <a:t>Not every protocol provides all operations 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Netflow</a:t>
            </a:r>
            <a:r>
              <a:rPr lang="en-US" dirty="0" smtClean="0"/>
              <a:t> Export Format (version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smtClean="0"/>
              <a:t>Header</a:t>
            </a:r>
          </a:p>
          <a:p>
            <a:pPr lvl="1"/>
            <a:r>
              <a:rPr lang="en-US" sz="2000" dirty="0" smtClean="0"/>
              <a:t>Sequence # of packet</a:t>
            </a:r>
          </a:p>
          <a:p>
            <a:pPr lvl="1"/>
            <a:r>
              <a:rPr lang="en-US" sz="2000" dirty="0" smtClean="0"/>
              <a:t># of flow records in this packet</a:t>
            </a:r>
          </a:p>
          <a:p>
            <a:pPr lvl="1"/>
            <a:r>
              <a:rPr lang="en-US" sz="2000" dirty="0" smtClean="0"/>
              <a:t>Version # of </a:t>
            </a:r>
            <a:r>
              <a:rPr lang="en-US" sz="2000" dirty="0" err="1" smtClean="0"/>
              <a:t>Netflow</a:t>
            </a:r>
            <a:endParaRPr lang="en-US" sz="2000" dirty="0" smtClean="0"/>
          </a:p>
          <a:p>
            <a:r>
              <a:rPr lang="en-US" sz="2400" dirty="0" smtClean="0"/>
              <a:t>Each record</a:t>
            </a:r>
          </a:p>
          <a:p>
            <a:pPr lvl="1"/>
            <a:r>
              <a:rPr lang="en-US" sz="2000" dirty="0" smtClean="0"/>
              <a:t>Flow keys</a:t>
            </a:r>
          </a:p>
          <a:p>
            <a:pPr lvl="1"/>
            <a:r>
              <a:rPr lang="en-US" sz="2000" dirty="0" smtClean="0"/>
              <a:t>Statistical information 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5820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5 Flow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43075"/>
            <a:ext cx="8658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762000"/>
          </a:xfrm>
        </p:spPr>
        <p:txBody>
          <a:bodyPr/>
          <a:lstStyle/>
          <a:p>
            <a:r>
              <a:rPr lang="en-US" sz="3200" dirty="0" smtClean="0"/>
              <a:t>Evolving </a:t>
            </a:r>
            <a:r>
              <a:rPr lang="en-US" sz="3200" dirty="0" err="1" smtClean="0"/>
              <a:t>Netflow</a:t>
            </a:r>
            <a:r>
              <a:rPr lang="en-US" sz="3200" dirty="0" smtClean="0"/>
              <a:t>: Sampled </a:t>
            </a:r>
            <a:r>
              <a:rPr lang="en-US" sz="3200" dirty="0" err="1" smtClean="0"/>
              <a:t>Netflow</a:t>
            </a:r>
            <a:r>
              <a:rPr lang="en-US" sz="3200" dirty="0" smtClean="0"/>
              <a:t> (RFC 5476)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dirty="0" smtClean="0"/>
              <a:t>CPU utilization in high-speed links</a:t>
            </a:r>
          </a:p>
          <a:p>
            <a:r>
              <a:rPr lang="en-US" dirty="0" smtClean="0"/>
              <a:t>Approach: choose only a sampling of packets</a:t>
            </a:r>
          </a:p>
          <a:p>
            <a:pPr lvl="1"/>
            <a:r>
              <a:rPr lang="en-US" dirty="0" smtClean="0"/>
              <a:t>Fixed sample intervals</a:t>
            </a:r>
          </a:p>
          <a:p>
            <a:pPr lvl="2"/>
            <a:r>
              <a:rPr lang="en-US" sz="2800" dirty="0" smtClean="0"/>
              <a:t>Inaccuracies in case of fixed traffic patterns</a:t>
            </a:r>
          </a:p>
          <a:p>
            <a:pPr lvl="1"/>
            <a:r>
              <a:rPr lang="en-US" dirty="0" smtClean="0"/>
              <a:t>Random sample intervals</a:t>
            </a:r>
          </a:p>
          <a:p>
            <a:pPr lvl="2"/>
            <a:r>
              <a:rPr lang="en-US" sz="2800" dirty="0" smtClean="0"/>
              <a:t>Statistically more accurate</a:t>
            </a:r>
          </a:p>
          <a:p>
            <a:r>
              <a:rPr lang="en-US" dirty="0" smtClean="0"/>
              <a:t>Some inaccuracies:</a:t>
            </a:r>
          </a:p>
          <a:p>
            <a:pPr lvl="1"/>
            <a:r>
              <a:rPr lang="en-US" dirty="0" smtClean="0"/>
              <a:t>Misses small flows</a:t>
            </a:r>
          </a:p>
          <a:p>
            <a:pPr lvl="1"/>
            <a:r>
              <a:rPr lang="en-US" dirty="0" smtClean="0"/>
              <a:t>Tends to underestimate flow duration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762000"/>
          </a:xfrm>
        </p:spPr>
        <p:txBody>
          <a:bodyPr/>
          <a:lstStyle/>
          <a:p>
            <a:r>
              <a:rPr lang="en-US" sz="3500" dirty="0" smtClean="0"/>
              <a:t>Evolving </a:t>
            </a:r>
            <a:r>
              <a:rPr lang="en-US" sz="3500" dirty="0" err="1" smtClean="0"/>
              <a:t>Netflow</a:t>
            </a:r>
            <a:r>
              <a:rPr lang="en-US" sz="3500" dirty="0" smtClean="0"/>
              <a:t>: Extending &amp; Customizing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600"/>
          </a:xfrm>
        </p:spPr>
        <p:txBody>
          <a:bodyPr/>
          <a:lstStyle/>
          <a:p>
            <a:r>
              <a:rPr lang="en-US" sz="2800" dirty="0" smtClean="0"/>
              <a:t>Extensibility</a:t>
            </a:r>
          </a:p>
          <a:p>
            <a:pPr lvl="1"/>
            <a:r>
              <a:rPr lang="en-US" sz="2400" dirty="0" smtClean="0"/>
              <a:t>Allow to specify new information fields to export</a:t>
            </a:r>
          </a:p>
          <a:p>
            <a:pPr lvl="2"/>
            <a:r>
              <a:rPr lang="en-US" sz="2200" dirty="0" smtClean="0"/>
              <a:t>Examples: VLAN information, wireless parameters, …</a:t>
            </a:r>
          </a:p>
          <a:p>
            <a:pPr lvl="1"/>
            <a:r>
              <a:rPr lang="en-US" sz="2400" dirty="0" smtClean="0"/>
              <a:t>Need to </a:t>
            </a:r>
            <a:r>
              <a:rPr lang="en-US" sz="2400" dirty="0" smtClean="0">
                <a:solidFill>
                  <a:srgbClr val="C00000"/>
                </a:solidFill>
              </a:rPr>
              <a:t>separate</a:t>
            </a:r>
            <a:r>
              <a:rPr lang="en-US" sz="2400" dirty="0" smtClean="0"/>
              <a:t> </a:t>
            </a:r>
            <a:r>
              <a:rPr lang="en-US" sz="2400" dirty="0" err="1" smtClean="0"/>
              <a:t>Netflow</a:t>
            </a:r>
            <a:r>
              <a:rPr lang="en-US" sz="2400" dirty="0" smtClean="0"/>
              <a:t> protocol from information</a:t>
            </a:r>
          </a:p>
          <a:p>
            <a:r>
              <a:rPr lang="en-US" sz="2800" dirty="0" smtClean="0"/>
              <a:t>Customization of fields to export</a:t>
            </a:r>
          </a:p>
          <a:p>
            <a:pPr lvl="1"/>
            <a:r>
              <a:rPr lang="en-US" sz="2400" dirty="0" smtClean="0"/>
              <a:t>Specify templates to indicate the required subset</a:t>
            </a:r>
          </a:p>
          <a:p>
            <a:r>
              <a:rPr lang="en-US" sz="2800" dirty="0" smtClean="0"/>
              <a:t>Defining new / different keys</a:t>
            </a:r>
          </a:p>
          <a:p>
            <a:pPr lvl="1"/>
            <a:r>
              <a:rPr lang="en-US" sz="2400" dirty="0" smtClean="0"/>
              <a:t>Custom definition of a “flow”</a:t>
            </a:r>
          </a:p>
          <a:p>
            <a:r>
              <a:rPr lang="en-US" sz="2800" dirty="0" smtClean="0"/>
              <a:t>Addressed in </a:t>
            </a:r>
            <a:r>
              <a:rPr lang="en-US" sz="2800" dirty="0" err="1" smtClean="0"/>
              <a:t>Netflow</a:t>
            </a:r>
            <a:r>
              <a:rPr lang="en-US" sz="2800" dirty="0" smtClean="0"/>
              <a:t> v9 and IPFIX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600" dirty="0" smtClean="0"/>
              <a:t>IP Flow Information </a:t>
            </a:r>
            <a:r>
              <a:rPr lang="en-US" sz="2600" dirty="0" err="1" smtClean="0"/>
              <a:t>eXport</a:t>
            </a:r>
            <a:endParaRPr lang="en-US" sz="2600" dirty="0" smtClean="0"/>
          </a:p>
          <a:p>
            <a:pPr lvl="1"/>
            <a:r>
              <a:rPr lang="en-US" sz="2200" dirty="0" smtClean="0"/>
              <a:t>IETF standard, built on </a:t>
            </a:r>
            <a:r>
              <a:rPr lang="en-US" sz="2200" dirty="0" err="1" smtClean="0"/>
              <a:t>Netflow</a:t>
            </a:r>
            <a:r>
              <a:rPr lang="en-US" sz="2200" dirty="0" smtClean="0"/>
              <a:t> v9</a:t>
            </a:r>
          </a:p>
          <a:p>
            <a:r>
              <a:rPr lang="en-US" sz="2600" dirty="0" smtClean="0"/>
              <a:t>Distinguish between </a:t>
            </a:r>
            <a:r>
              <a:rPr lang="en-US" sz="2600" dirty="0" smtClean="0">
                <a:solidFill>
                  <a:srgbClr val="C00000"/>
                </a:solidFill>
              </a:rPr>
              <a:t>templates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C00000"/>
                </a:solidFill>
              </a:rPr>
              <a:t>data</a:t>
            </a:r>
            <a:r>
              <a:rPr lang="en-US" sz="2600" dirty="0" smtClean="0"/>
              <a:t> records</a:t>
            </a:r>
          </a:p>
          <a:p>
            <a:pPr lvl="1"/>
            <a:r>
              <a:rPr lang="en-US" sz="2200" dirty="0" smtClean="0"/>
              <a:t>Templates define structure and interpretation of fields in data records</a:t>
            </a:r>
          </a:p>
          <a:p>
            <a:pPr lvl="1"/>
            <a:r>
              <a:rPr lang="en-US" sz="2200" dirty="0" smtClean="0"/>
              <a:t>Data records carry the actual data</a:t>
            </a:r>
          </a:p>
          <a:p>
            <a:pPr lvl="2"/>
            <a:r>
              <a:rPr lang="en-US" sz="2200" dirty="0" smtClean="0"/>
              <a:t>Refer to previously transported template records (using the template number)</a:t>
            </a:r>
          </a:p>
          <a:p>
            <a:r>
              <a:rPr lang="en-US" sz="2600" dirty="0" smtClean="0"/>
              <a:t>Option templates provide a mechanism for exporter for additional information such as  sampling parameters, or statistics such as the number of packets processed, or …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Flexible Flow Record: Key Information Elements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8428"/>
            <a:ext cx="8620125" cy="502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NetFlow</a:t>
            </a:r>
            <a:r>
              <a:rPr lang="en-US" dirty="0" smtClean="0"/>
              <a:t>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344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Collector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343400" cy="5181600"/>
          </a:xfrm>
        </p:spPr>
        <p:txBody>
          <a:bodyPr/>
          <a:lstStyle/>
          <a:p>
            <a:r>
              <a:rPr lang="en-US" sz="2000" dirty="0" smtClean="0"/>
              <a:t>Flow record reception</a:t>
            </a:r>
          </a:p>
          <a:p>
            <a:r>
              <a:rPr lang="en-US" sz="2000" dirty="0" smtClean="0"/>
              <a:t>Data volume reduction</a:t>
            </a:r>
          </a:p>
          <a:p>
            <a:pPr lvl="1"/>
            <a:r>
              <a:rPr lang="en-US" sz="1600" dirty="0" smtClean="0"/>
              <a:t>Filtering, Aggregation</a:t>
            </a:r>
          </a:p>
          <a:p>
            <a:r>
              <a:rPr lang="en-US" sz="2000" dirty="0" smtClean="0"/>
              <a:t>File storage</a:t>
            </a:r>
          </a:p>
          <a:p>
            <a:pPr lvl="1"/>
            <a:r>
              <a:rPr lang="en-US" sz="1600" dirty="0" smtClean="0"/>
              <a:t>Flat or binary and compression in 3.0</a:t>
            </a:r>
          </a:p>
          <a:p>
            <a:r>
              <a:rPr lang="en-US" sz="2000" dirty="0" smtClean="0"/>
              <a:t>Different form factors</a:t>
            </a:r>
          </a:p>
          <a:p>
            <a:pPr lvl="1"/>
            <a:r>
              <a:rPr lang="en-US" sz="1600" dirty="0" smtClean="0"/>
              <a:t>Appliances – easer to deploy</a:t>
            </a:r>
          </a:p>
          <a:p>
            <a:pPr lvl="1"/>
            <a:r>
              <a:rPr lang="en-US" sz="1600" dirty="0" smtClean="0"/>
              <a:t>SW apps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1114425"/>
            <a:ext cx="42862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Data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4876800" cy="205740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1700" dirty="0" smtClean="0"/>
              <a:t>Graphical display of </a:t>
            </a:r>
            <a:r>
              <a:rPr lang="en-US" sz="1700" dirty="0" err="1" smtClean="0"/>
              <a:t>NetFlow</a:t>
            </a:r>
            <a:r>
              <a:rPr lang="en-US" sz="1700" dirty="0" smtClean="0"/>
              <a:t> data</a:t>
            </a:r>
          </a:p>
          <a:p>
            <a:pPr>
              <a:spcBef>
                <a:spcPts val="500"/>
              </a:spcBef>
            </a:pPr>
            <a:r>
              <a:rPr lang="en-US" sz="1700" dirty="0" smtClean="0"/>
              <a:t>Consumes from </a:t>
            </a:r>
            <a:r>
              <a:rPr lang="en-US" sz="1700" dirty="0" err="1" smtClean="0"/>
              <a:t>NetFlow</a:t>
            </a:r>
            <a:r>
              <a:rPr lang="en-US" sz="1700" dirty="0" smtClean="0"/>
              <a:t> </a:t>
            </a:r>
            <a:r>
              <a:rPr lang="en-US" sz="1700" dirty="0" err="1" smtClean="0"/>
              <a:t>FlowCollector</a:t>
            </a:r>
            <a:r>
              <a:rPr lang="en-US" sz="1700" dirty="0" smtClean="0"/>
              <a:t>(s)</a:t>
            </a:r>
          </a:p>
          <a:p>
            <a:pPr>
              <a:spcBef>
                <a:spcPts val="500"/>
              </a:spcBef>
            </a:pPr>
            <a:r>
              <a:rPr lang="en-US" sz="1700" dirty="0" smtClean="0"/>
              <a:t>Time-based analysis ands data sorting</a:t>
            </a:r>
          </a:p>
          <a:p>
            <a:pPr>
              <a:spcBef>
                <a:spcPts val="500"/>
              </a:spcBef>
            </a:pPr>
            <a:r>
              <a:rPr lang="en-US" sz="1700" dirty="0" smtClean="0"/>
              <a:t>Configure routers and </a:t>
            </a:r>
            <a:r>
              <a:rPr lang="en-US" sz="1700" dirty="0" err="1" smtClean="0"/>
              <a:t>FlowCollectors</a:t>
            </a:r>
            <a:endParaRPr lang="en-US" sz="1700" dirty="0" smtClean="0"/>
          </a:p>
          <a:p>
            <a:pPr>
              <a:spcBef>
                <a:spcPts val="500"/>
              </a:spcBef>
            </a:pPr>
            <a:r>
              <a:rPr lang="en-US" sz="1700" dirty="0" smtClean="0"/>
              <a:t>Histograms, bar charts, and pie charts</a:t>
            </a:r>
          </a:p>
          <a:p>
            <a:pPr>
              <a:spcBef>
                <a:spcPts val="500"/>
              </a:spcBef>
            </a:pPr>
            <a:r>
              <a:rPr lang="en-US" sz="1700" dirty="0" smtClean="0"/>
              <a:t> Spreadsheet data export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4861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521" y="1219200"/>
            <a:ext cx="414487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C2C2"/>
                </a:solidFill>
              </a:rPr>
              <a:t>Network Management Protocol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Communication Patterns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SNMP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CLI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syslog</a:t>
            </a:r>
            <a:endParaRPr lang="en-US" dirty="0" smtClean="0">
              <a:solidFill>
                <a:srgbClr val="C2C2C2"/>
              </a:solidFill>
            </a:endParaRPr>
          </a:p>
          <a:p>
            <a:r>
              <a:rPr lang="en-US" dirty="0" smtClean="0">
                <a:solidFill>
                  <a:srgbClr val="C2C2C2"/>
                </a:solidFill>
              </a:rPr>
              <a:t>Netconf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NetFlow</a:t>
            </a:r>
            <a:r>
              <a:rPr lang="en-US" dirty="0" smtClean="0">
                <a:solidFill>
                  <a:srgbClr val="C2C2C2"/>
                </a:solidFill>
              </a:rPr>
              <a:t>/IPFIX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 Protocol: Management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Additional offering to management applications</a:t>
            </a:r>
          </a:p>
          <a:p>
            <a:r>
              <a:rPr lang="en-US" sz="2800" dirty="0" smtClean="0"/>
              <a:t>Builds itself on the Management Operations layer</a:t>
            </a:r>
          </a:p>
          <a:p>
            <a:pPr lvl="1"/>
            <a:r>
              <a:rPr lang="en-US" sz="2400" dirty="0" smtClean="0"/>
              <a:t>Combine the management primitives with additional capabilities</a:t>
            </a:r>
          </a:p>
          <a:p>
            <a:r>
              <a:rPr lang="en-US" sz="2800" dirty="0" smtClean="0"/>
              <a:t>Examples</a:t>
            </a:r>
          </a:p>
          <a:p>
            <a:pPr lvl="1"/>
            <a:r>
              <a:rPr lang="en-US" sz="2400" dirty="0" smtClean="0"/>
              <a:t>Subscription to specific events</a:t>
            </a:r>
          </a:p>
          <a:p>
            <a:pPr lvl="1"/>
            <a:r>
              <a:rPr lang="en-US" sz="2400" dirty="0" smtClean="0"/>
              <a:t>Scheduling management operations </a:t>
            </a:r>
          </a:p>
          <a:p>
            <a:r>
              <a:rPr lang="en-US" sz="2800" dirty="0" smtClean="0"/>
              <a:t>Actually management services are not really a layer because management operations are still accessible to management applications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400" dirty="0" smtClean="0"/>
              <a:t>Important issues in NM protocols</a:t>
            </a:r>
          </a:p>
          <a:p>
            <a:pPr lvl="1"/>
            <a:r>
              <a:rPr lang="en-US" sz="2000" dirty="0" smtClean="0"/>
              <a:t>1) The communication protocol</a:t>
            </a:r>
          </a:p>
          <a:p>
            <a:pPr lvl="2"/>
            <a:r>
              <a:rPr lang="en-US" sz="2000" dirty="0" smtClean="0"/>
              <a:t>Packets/Messages</a:t>
            </a:r>
          </a:p>
          <a:p>
            <a:pPr lvl="3"/>
            <a:r>
              <a:rPr lang="en-US" sz="1800" dirty="0" smtClean="0"/>
              <a:t>Header, Message body, Primitive operations, Data encoding, …</a:t>
            </a:r>
          </a:p>
          <a:p>
            <a:pPr lvl="1"/>
            <a:r>
              <a:rPr lang="en-US" sz="2000" dirty="0" smtClean="0"/>
              <a:t>2) Information model</a:t>
            </a:r>
          </a:p>
          <a:p>
            <a:pPr lvl="2"/>
            <a:r>
              <a:rPr lang="en-US" sz="2000" dirty="0" smtClean="0"/>
              <a:t>MIB &amp; its description language</a:t>
            </a:r>
          </a:p>
          <a:p>
            <a:pPr lvl="1"/>
            <a:r>
              <a:rPr lang="en-US" sz="2000" dirty="0" smtClean="0"/>
              <a:t>3) Transport protocol</a:t>
            </a:r>
          </a:p>
          <a:p>
            <a:r>
              <a:rPr lang="en-US" sz="2400" dirty="0" smtClean="0"/>
              <a:t>Successful design choices</a:t>
            </a:r>
          </a:p>
          <a:p>
            <a:pPr lvl="1"/>
            <a:r>
              <a:rPr lang="en-US" sz="2000" dirty="0" smtClean="0"/>
              <a:t>Separate information model from communication protocol</a:t>
            </a:r>
          </a:p>
          <a:p>
            <a:pPr lvl="2"/>
            <a:r>
              <a:rPr lang="en-US" sz="2000" dirty="0" smtClean="0"/>
              <a:t>Standardize communication protocol &amp; Information modeling language</a:t>
            </a:r>
          </a:p>
          <a:p>
            <a:pPr lvl="2"/>
            <a:r>
              <a:rPr lang="en-US" sz="2000" dirty="0" smtClean="0"/>
              <a:t>Allow vendors to define/develop own management parameters</a:t>
            </a:r>
          </a:p>
          <a:p>
            <a:pPr lvl="1"/>
            <a:r>
              <a:rPr lang="en-US" sz="2000" dirty="0" smtClean="0"/>
              <a:t>User pre-existing transport protocols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57325"/>
            <a:ext cx="82105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(Network) Management Protocols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CORBA</a:t>
            </a:r>
          </a:p>
          <a:p>
            <a:pPr lvl="1"/>
            <a:r>
              <a:rPr lang="en-US" sz="2400" dirty="0" smtClean="0"/>
              <a:t>Agent is a remote object</a:t>
            </a:r>
          </a:p>
          <a:p>
            <a:pPr lvl="1"/>
            <a:r>
              <a:rPr lang="en-US" sz="2400" dirty="0" smtClean="0"/>
              <a:t>Manager calls/invoke the methods of the objects</a:t>
            </a:r>
          </a:p>
          <a:p>
            <a:r>
              <a:rPr lang="en-US" sz="2800" dirty="0" smtClean="0"/>
              <a:t>WBEM (Web Based Enterprise Management)</a:t>
            </a:r>
          </a:p>
          <a:p>
            <a:pPr lvl="1"/>
            <a:r>
              <a:rPr lang="en-US" sz="2400" dirty="0" smtClean="0"/>
              <a:t>Standard by DMTF (Distributed Management Task Force)</a:t>
            </a:r>
          </a:p>
          <a:p>
            <a:pPr lvl="1"/>
            <a:r>
              <a:rPr lang="en-US" sz="2400" dirty="0" smtClean="0"/>
              <a:t>Management information are described by CIM which are encoded by XML and transported over HTTP</a:t>
            </a:r>
          </a:p>
          <a:p>
            <a:r>
              <a:rPr lang="en-US" sz="2800" dirty="0" smtClean="0"/>
              <a:t>WSDM (Web Services Distributed Management)</a:t>
            </a:r>
          </a:p>
          <a:p>
            <a:pPr lvl="1"/>
            <a:r>
              <a:rPr lang="en-US" sz="2400" dirty="0" smtClean="0"/>
              <a:t>Similar to CORBA; but uses XML and HTTP for method invocation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762000"/>
          </a:xfrm>
        </p:spPr>
        <p:txBody>
          <a:bodyPr/>
          <a:lstStyle/>
          <a:p>
            <a:r>
              <a:rPr lang="en-US" dirty="0" smtClean="0"/>
              <a:t>Other IETF NM Protocols (RFC 6632)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9220200" cy="5181600"/>
          </a:xfrm>
        </p:spPr>
        <p:txBody>
          <a:bodyPr/>
          <a:lstStyle/>
          <a:p>
            <a:r>
              <a:rPr lang="en-US" sz="2400" dirty="0" smtClean="0"/>
              <a:t>DHCP: LAN IP address management</a:t>
            </a:r>
          </a:p>
          <a:p>
            <a:r>
              <a:rPr lang="en-US" sz="2400" dirty="0" smtClean="0"/>
              <a:t>IPv6 network operation and transition RFCs</a:t>
            </a:r>
          </a:p>
          <a:p>
            <a:r>
              <a:rPr lang="en-US" sz="2400" dirty="0" smtClean="0"/>
              <a:t>Policy based management: RFC2753 &amp; RFC3460</a:t>
            </a:r>
          </a:p>
          <a:p>
            <a:r>
              <a:rPr lang="en-US" sz="2400" dirty="0" smtClean="0"/>
              <a:t>IP Performance Metrics (IPPM)</a:t>
            </a:r>
          </a:p>
          <a:p>
            <a:r>
              <a:rPr lang="en-US" sz="2400" dirty="0" smtClean="0"/>
              <a:t>Remote Authentication Dial-In User Service (RADIUS)</a:t>
            </a:r>
          </a:p>
          <a:p>
            <a:r>
              <a:rPr lang="en-US" sz="2400" dirty="0" smtClean="0"/>
              <a:t>Diameter AAA Protocol (Diameter)</a:t>
            </a:r>
          </a:p>
          <a:p>
            <a:r>
              <a:rPr lang="en-US" sz="2300" dirty="0" smtClean="0"/>
              <a:t>Control and Provisioning of Wireless Access Points (CAPWAP)</a:t>
            </a:r>
          </a:p>
          <a:p>
            <a:r>
              <a:rPr lang="it-IT" sz="2400" dirty="0" smtClean="0"/>
              <a:t>Access Node Control Protocol (ANCP)</a:t>
            </a:r>
            <a:endParaRPr lang="en-US" sz="2400" dirty="0" smtClean="0"/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pPr marL="342900" lvl="1" indent="-342900">
              <a:spcBef>
                <a:spcPct val="50000"/>
              </a:spcBef>
              <a:buClr>
                <a:srgbClr val="003399"/>
              </a:buClr>
              <a:buSzTx/>
            </a:pPr>
            <a:r>
              <a:rPr lang="en-US" sz="2000" dirty="0" smtClean="0">
                <a:solidFill>
                  <a:srgbClr val="C00000"/>
                </a:solidFill>
              </a:rPr>
              <a:t>Reading Assignment</a:t>
            </a:r>
            <a:r>
              <a:rPr lang="en-US" sz="2000" dirty="0" smtClean="0"/>
              <a:t>: Chapters 7 and 8 of  “Alexander </a:t>
            </a:r>
            <a:r>
              <a:rPr lang="en-US" sz="2000" dirty="0" err="1" smtClean="0"/>
              <a:t>Clemm</a:t>
            </a:r>
            <a:r>
              <a:rPr lang="en-US" sz="2000" dirty="0" smtClean="0"/>
              <a:t>, ‘Network Management </a:t>
            </a:r>
            <a:r>
              <a:rPr lang="en-US" sz="2000" smtClean="0"/>
              <a:t>Fundamentals</a:t>
            </a:r>
            <a:r>
              <a:rPr lang="en-US" sz="2000" smtClean="0"/>
              <a:t>’, </a:t>
            </a:r>
            <a:r>
              <a:rPr lang="en-US" sz="2000" dirty="0" smtClean="0"/>
              <a:t>Cisco Press, 2007”</a:t>
            </a:r>
          </a:p>
          <a:p>
            <a:pPr marL="342900" lvl="1" indent="-342900">
              <a:spcBef>
                <a:spcPct val="50000"/>
              </a:spcBef>
              <a:buClr>
                <a:srgbClr val="003399"/>
              </a:buClr>
              <a:buSzTx/>
            </a:pPr>
            <a:r>
              <a:rPr lang="en-US" sz="2000" dirty="0" smtClean="0"/>
              <a:t>Alexander </a:t>
            </a:r>
            <a:r>
              <a:rPr lang="en-US" sz="2000" dirty="0" err="1" smtClean="0"/>
              <a:t>Clemm</a:t>
            </a:r>
            <a:r>
              <a:rPr lang="en-US" sz="2000" dirty="0" smtClean="0"/>
              <a:t>, “Network Management”, Santa Clara University, </a:t>
            </a:r>
            <a:r>
              <a:rPr lang="en-US" sz="2000" dirty="0" smtClean="0">
                <a:hlinkClick r:id="rId2"/>
              </a:rPr>
              <a:t>http://www.engr.scu.edu/~aclemm</a:t>
            </a:r>
            <a:endParaRPr lang="en-US" sz="2000" dirty="0" smtClean="0"/>
          </a:p>
          <a:p>
            <a:pPr marL="342900" lvl="1" indent="-342900">
              <a:spcBef>
                <a:spcPct val="50000"/>
              </a:spcBef>
              <a:buClr>
                <a:srgbClr val="003399"/>
              </a:buClr>
              <a:buSzTx/>
            </a:pPr>
            <a:r>
              <a:rPr lang="en-US" sz="2000" dirty="0" err="1" smtClean="0"/>
              <a:t>Woraphon</a:t>
            </a:r>
            <a:r>
              <a:rPr lang="en-US" sz="2000" dirty="0" smtClean="0"/>
              <a:t> </a:t>
            </a:r>
            <a:r>
              <a:rPr lang="en-US" sz="2000" dirty="0" err="1" smtClean="0"/>
              <a:t>Lilakiatsakun</a:t>
            </a:r>
            <a:r>
              <a:rPr lang="en-US" sz="2000" dirty="0" smtClean="0"/>
              <a:t>, “Network Management”, </a:t>
            </a:r>
            <a:r>
              <a:rPr lang="en-US" sz="2000" dirty="0" err="1" smtClean="0"/>
              <a:t>Mahanakorn</a:t>
            </a:r>
            <a:r>
              <a:rPr lang="en-US" sz="2000" dirty="0" smtClean="0"/>
              <a:t> University of Technology, </a:t>
            </a:r>
            <a:r>
              <a:rPr lang="en-US" sz="2000" dirty="0" smtClean="0">
                <a:hlinkClick r:id="rId3"/>
              </a:rPr>
              <a:t>http://www.msit2005.mut.ac.th/msit_media/1_2553/ITEC4611/Lecture/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Manager-Initiated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Request-Response paradigm</a:t>
            </a:r>
          </a:p>
          <a:p>
            <a:pPr lvl="1"/>
            <a:r>
              <a:rPr lang="en-US" dirty="0" smtClean="0"/>
              <a:t>A manager makes a request</a:t>
            </a:r>
          </a:p>
          <a:p>
            <a:pPr lvl="2"/>
            <a:r>
              <a:rPr lang="en-US" dirty="0" smtClean="0"/>
              <a:t>To get/set/create MO or perform action</a:t>
            </a:r>
          </a:p>
          <a:p>
            <a:pPr lvl="2"/>
            <a:r>
              <a:rPr lang="en-US" dirty="0" smtClean="0"/>
              <a:t>Includes request type, parameters, and headers</a:t>
            </a:r>
          </a:p>
          <a:p>
            <a:pPr lvl="1"/>
            <a:r>
              <a:rPr lang="en-US" dirty="0" smtClean="0"/>
              <a:t>Agent sends a response </a:t>
            </a:r>
          </a:p>
          <a:p>
            <a:pPr lvl="2"/>
            <a:r>
              <a:rPr lang="en-US" dirty="0" smtClean="0"/>
              <a:t>Includes a return code, result, and headers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76800"/>
            <a:ext cx="755123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Manager-Initiated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Information Retrieval: Polling</a:t>
            </a:r>
          </a:p>
          <a:p>
            <a:pPr lvl="1"/>
            <a:r>
              <a:rPr lang="en-US" sz="2400" dirty="0" smtClean="0"/>
              <a:t>Basic types</a:t>
            </a:r>
          </a:p>
          <a:p>
            <a:pPr lvl="2"/>
            <a:r>
              <a:rPr lang="en-US" sz="2000" dirty="0" smtClean="0"/>
              <a:t>Requests for Configuration Information </a:t>
            </a:r>
          </a:p>
          <a:p>
            <a:pPr lvl="2"/>
            <a:r>
              <a:rPr lang="en-US" sz="2000" dirty="0" smtClean="0"/>
              <a:t>Requests for Operational Data and State Information </a:t>
            </a:r>
          </a:p>
          <a:p>
            <a:pPr lvl="1"/>
            <a:r>
              <a:rPr lang="en-US" sz="2400" dirty="0" smtClean="0"/>
              <a:t>Advanced types </a:t>
            </a:r>
          </a:p>
          <a:p>
            <a:pPr lvl="2"/>
            <a:r>
              <a:rPr lang="en-US" sz="2000" dirty="0" smtClean="0"/>
              <a:t>Bulk Requests and Incremental Operations</a:t>
            </a:r>
          </a:p>
          <a:p>
            <a:pPr lvl="2"/>
            <a:r>
              <a:rPr lang="en-US" sz="2000" dirty="0" smtClean="0"/>
              <a:t>Historical Information</a:t>
            </a:r>
          </a:p>
          <a:p>
            <a:r>
              <a:rPr lang="en-US" sz="2800" dirty="0" smtClean="0"/>
              <a:t>Configuration Operations</a:t>
            </a:r>
          </a:p>
          <a:p>
            <a:pPr lvl="1"/>
            <a:r>
              <a:rPr lang="en-US" sz="2400" dirty="0" smtClean="0"/>
              <a:t>Main issue: Failure Recovery</a:t>
            </a:r>
          </a:p>
          <a:p>
            <a:r>
              <a:rPr lang="en-US" sz="2800" dirty="0" smtClean="0"/>
              <a:t>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762000"/>
          </a:xfrm>
        </p:spPr>
        <p:txBody>
          <a:bodyPr/>
          <a:lstStyle/>
          <a:p>
            <a:r>
              <a:rPr lang="en-US" sz="3800" dirty="0" smtClean="0"/>
              <a:t>Manager-Initiated: Information Retrieval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400" dirty="0" smtClean="0"/>
              <a:t>Polling mechanism  steps:</a:t>
            </a:r>
          </a:p>
          <a:p>
            <a:r>
              <a:rPr lang="en-US" sz="2400" dirty="0" smtClean="0"/>
              <a:t>The manager asks the agent for a particular piece, or pieces, of management information </a:t>
            </a:r>
          </a:p>
          <a:p>
            <a:r>
              <a:rPr lang="en-US" sz="2400" dirty="0" smtClean="0"/>
              <a:t>The agent checks the validity of the request and retrieves the requested information</a:t>
            </a:r>
          </a:p>
          <a:p>
            <a:r>
              <a:rPr lang="en-US" sz="2400" dirty="0" smtClean="0"/>
              <a:t>The agent then responds, </a:t>
            </a:r>
          </a:p>
          <a:p>
            <a:pPr lvl="1"/>
            <a:r>
              <a:rPr lang="en-US" sz="2000" dirty="0" smtClean="0"/>
              <a:t>The requested information </a:t>
            </a:r>
          </a:p>
          <a:p>
            <a:pPr lvl="1"/>
            <a:r>
              <a:rPr lang="en-US" sz="2000" dirty="0" smtClean="0"/>
              <a:t>An error-response code why request could not be fulfilled</a:t>
            </a:r>
          </a:p>
          <a:p>
            <a:r>
              <a:rPr lang="en-US" sz="2400" dirty="0" smtClean="0"/>
              <a:t>An error message is sent in case the agent </a:t>
            </a:r>
          </a:p>
          <a:p>
            <a:pPr lvl="1"/>
            <a:r>
              <a:rPr lang="en-US" sz="2000" dirty="0" smtClean="0"/>
              <a:t>Does not understand the request</a:t>
            </a:r>
          </a:p>
          <a:p>
            <a:pPr lvl="1"/>
            <a:r>
              <a:rPr lang="en-US" sz="2000" dirty="0" smtClean="0"/>
              <a:t>Does not know the type of management information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400" dirty="0" smtClean="0"/>
              <a:t>Requests for configuration information</a:t>
            </a:r>
          </a:p>
          <a:p>
            <a:pPr lvl="1"/>
            <a:r>
              <a:rPr lang="en-US" sz="2000" dirty="0" smtClean="0"/>
              <a:t>Physical or logical configuration information</a:t>
            </a:r>
          </a:p>
          <a:p>
            <a:pPr lvl="2"/>
            <a:r>
              <a:rPr lang="en-US" sz="2000" dirty="0" smtClean="0"/>
              <a:t>Discovery, Provisioning, Fault, …</a:t>
            </a:r>
          </a:p>
          <a:p>
            <a:pPr lvl="1"/>
            <a:r>
              <a:rPr lang="en-US" sz="2000" dirty="0" smtClean="0"/>
              <a:t>Typically infrequent and (maybe) external changes </a:t>
            </a:r>
          </a:p>
          <a:p>
            <a:pPr lvl="2"/>
            <a:r>
              <a:rPr lang="en-US" sz="2000" dirty="0" smtClean="0"/>
              <a:t>Caching is efficient  </a:t>
            </a:r>
            <a:r>
              <a:rPr lang="en-US" sz="2000" dirty="0" smtClean="0">
                <a:sym typeface="Wingdings" pitchFamily="2" charset="2"/>
              </a:rPr>
              <a:t> Management DBs</a:t>
            </a:r>
            <a:endParaRPr lang="en-US" sz="2000" dirty="0" smtClean="0"/>
          </a:p>
          <a:p>
            <a:r>
              <a:rPr lang="en-US" sz="2400" dirty="0" smtClean="0"/>
              <a:t>Requests for operational and state information</a:t>
            </a:r>
          </a:p>
          <a:p>
            <a:pPr lvl="1"/>
            <a:r>
              <a:rPr lang="en-US" sz="2000" dirty="0" smtClean="0"/>
              <a:t>Network monitoring </a:t>
            </a:r>
            <a:r>
              <a:rPr lang="en-US" sz="2000" dirty="0" smtClean="0">
                <a:sym typeface="Wingdings" pitchFamily="2" charset="2"/>
              </a:rPr>
              <a:t> Fault detection, performance, accounting, …</a:t>
            </a:r>
            <a:endParaRPr lang="en-US" sz="2000" dirty="0" smtClean="0"/>
          </a:p>
          <a:p>
            <a:pPr lvl="1"/>
            <a:r>
              <a:rPr lang="en-US" sz="2000" dirty="0" smtClean="0"/>
              <a:t>Manager cannot change the information</a:t>
            </a:r>
          </a:p>
          <a:p>
            <a:pPr lvl="1"/>
            <a:r>
              <a:rPr lang="en-US" sz="2000" dirty="0" smtClean="0"/>
              <a:t>Typically frequent changes  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(Typically) no Caching DB; on demand snapshots</a:t>
            </a:r>
            <a:endParaRPr lang="en-US" sz="1800" dirty="0" smtClean="0"/>
          </a:p>
          <a:p>
            <a:r>
              <a:rPr lang="en-US" sz="2400" dirty="0" smtClean="0"/>
              <a:t>These requests can also be</a:t>
            </a:r>
          </a:p>
          <a:p>
            <a:pPr lvl="1"/>
            <a:r>
              <a:rPr lang="en-US" sz="2000" dirty="0" smtClean="0"/>
              <a:t>Bulk request: Ask several MO which has the same attributes</a:t>
            </a:r>
          </a:p>
          <a:p>
            <a:pPr lvl="1"/>
            <a:r>
              <a:rPr lang="en-US" sz="2000" dirty="0" smtClean="0"/>
              <a:t>Historical information: Snapshot of management data in an interval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Bulk request operation when MIB view is a tree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5991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Polling Disadvantage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400" dirty="0" smtClean="0"/>
              <a:t>Frequent polling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Expensive &amp; High overhead : high management traffic!</a:t>
            </a:r>
          </a:p>
          <a:p>
            <a:r>
              <a:rPr lang="en-US" sz="2400" dirty="0" smtClean="0">
                <a:sym typeface="Wingdings" pitchFamily="2" charset="2"/>
              </a:rPr>
              <a:t>Infrequent polling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Miss critical condition 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Long delay to find out critical conditions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76600"/>
            <a:ext cx="6053137" cy="298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Polling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5400" dirty="0" smtClean="0"/>
          </a:p>
          <a:p>
            <a:r>
              <a:rPr lang="en-US" sz="2000" dirty="0" smtClean="0"/>
              <a:t>Advantage? When is applicable?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5284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762000"/>
          </a:xfrm>
        </p:spPr>
        <p:txBody>
          <a:bodyPr/>
          <a:lstStyle/>
          <a:p>
            <a:r>
              <a:rPr lang="en-US" dirty="0" smtClean="0"/>
              <a:t>Alternative Polling Mechanism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4800" dirty="0" smtClean="0"/>
          </a:p>
          <a:p>
            <a:r>
              <a:rPr lang="en-US" sz="2000" dirty="0" smtClean="0"/>
              <a:t>Advantage? When is applicable?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636872" cy="445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Management Protocol</a:t>
            </a:r>
          </a:p>
          <a:p>
            <a:r>
              <a:rPr lang="en-US" dirty="0" smtClean="0"/>
              <a:t>Communication Patterns</a:t>
            </a:r>
          </a:p>
          <a:p>
            <a:r>
              <a:rPr lang="en-US" dirty="0" smtClean="0"/>
              <a:t>SNMP</a:t>
            </a:r>
          </a:p>
          <a:p>
            <a:r>
              <a:rPr lang="en-US" dirty="0" smtClean="0"/>
              <a:t>CLI</a:t>
            </a:r>
          </a:p>
          <a:p>
            <a:r>
              <a:rPr lang="en-US" dirty="0" err="1" smtClean="0"/>
              <a:t>syslog</a:t>
            </a:r>
            <a:endParaRPr lang="en-US" dirty="0" smtClean="0"/>
          </a:p>
          <a:p>
            <a:r>
              <a:rPr lang="en-US" dirty="0" smtClean="0"/>
              <a:t>Netconf</a:t>
            </a:r>
          </a:p>
          <a:p>
            <a:r>
              <a:rPr lang="en-US" dirty="0" err="1" smtClean="0"/>
              <a:t>NetFlow</a:t>
            </a:r>
            <a:r>
              <a:rPr lang="en-US" dirty="0" smtClean="0"/>
              <a:t>/IPFIX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Manager-Initiated: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To change configuration information</a:t>
            </a:r>
          </a:p>
          <a:p>
            <a:r>
              <a:rPr lang="en-US" sz="2800" dirty="0" smtClean="0"/>
              <a:t>Parameter settings to affect agent’s behavior</a:t>
            </a:r>
          </a:p>
          <a:p>
            <a:r>
              <a:rPr lang="en-US" sz="2800" dirty="0" smtClean="0"/>
              <a:t>Some aspects are fundamentally different from information retrieval requests</a:t>
            </a:r>
          </a:p>
          <a:p>
            <a:pPr lvl="1"/>
            <a:r>
              <a:rPr lang="en-US" sz="2400" dirty="0" smtClean="0"/>
              <a:t>Failure recovery</a:t>
            </a:r>
          </a:p>
          <a:p>
            <a:pPr lvl="2"/>
            <a:r>
              <a:rPr lang="en-US" sz="2400" dirty="0" smtClean="0"/>
              <a:t>Failure in configuration is much more than information retrieval </a:t>
            </a:r>
          </a:p>
          <a:p>
            <a:pPr lvl="2"/>
            <a:r>
              <a:rPr lang="en-US" sz="2400" dirty="0" smtClean="0"/>
              <a:t>Configuration is much more sensitive to failures</a:t>
            </a:r>
          </a:p>
          <a:p>
            <a:pPr lvl="1"/>
            <a:r>
              <a:rPr lang="en-US" sz="2400" dirty="0" smtClean="0"/>
              <a:t>Response </a:t>
            </a:r>
          </a:p>
          <a:p>
            <a:pPr lvl="2"/>
            <a:r>
              <a:rPr lang="en-US" sz="2400" dirty="0" smtClean="0"/>
              <a:t>Response of configuration requests are typically a success/failure status code not huge data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Operation: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 is not easy to handle failures in configuration</a:t>
            </a:r>
          </a:p>
          <a:p>
            <a:pPr lvl="1"/>
            <a:r>
              <a:rPr lang="en-US" sz="2000" dirty="0" smtClean="0"/>
              <a:t>Different failures</a:t>
            </a:r>
          </a:p>
          <a:p>
            <a:pPr lvl="1"/>
            <a:r>
              <a:rPr lang="en-US" sz="2000" dirty="0" smtClean="0"/>
              <a:t>Different configuration (behavior effects)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952999" cy="376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Manager-Initiated: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400" dirty="0" smtClean="0"/>
              <a:t>To request device to perform certain action:  self-test, ping,…</a:t>
            </a:r>
          </a:p>
          <a:p>
            <a:pPr lvl="1"/>
            <a:r>
              <a:rPr lang="en-US" sz="2200" dirty="0" smtClean="0"/>
              <a:t>Manager requests an action</a:t>
            </a:r>
          </a:p>
          <a:p>
            <a:pPr lvl="1"/>
            <a:r>
              <a:rPr lang="en-US" sz="2200" dirty="0" smtClean="0"/>
              <a:t>Agent runs the action and sends the output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407323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Manager-Initiated: Actions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313" y="1268630"/>
            <a:ext cx="7627487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Agent-Initiated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181600"/>
          </a:xfrm>
        </p:spPr>
        <p:txBody>
          <a:bodyPr/>
          <a:lstStyle/>
          <a:p>
            <a:r>
              <a:rPr lang="en-US" sz="2400" dirty="0" smtClean="0"/>
              <a:t>Agent sends the manager an </a:t>
            </a:r>
            <a:r>
              <a:rPr lang="en-US" sz="2400" dirty="0" smtClean="0">
                <a:solidFill>
                  <a:srgbClr val="C00000"/>
                </a:solidFill>
              </a:rPr>
              <a:t>event</a:t>
            </a:r>
            <a:r>
              <a:rPr lang="en-US" sz="2400" dirty="0" smtClean="0"/>
              <a:t> (trap) message to bring something to the manager’s attention</a:t>
            </a:r>
          </a:p>
          <a:p>
            <a:pPr lvl="1"/>
            <a:r>
              <a:rPr lang="en-US" sz="2000" dirty="0" smtClean="0"/>
              <a:t>Event messages correspond to </a:t>
            </a:r>
            <a:r>
              <a:rPr lang="en-US" sz="2000" dirty="0" smtClean="0">
                <a:solidFill>
                  <a:srgbClr val="C00000"/>
                </a:solidFill>
              </a:rPr>
              <a:t>interrupts</a:t>
            </a:r>
            <a:r>
              <a:rPr lang="en-US" sz="2000" dirty="0" smtClean="0"/>
              <a:t> that help managers do their jobs better</a:t>
            </a:r>
          </a:p>
          <a:p>
            <a:pPr lvl="2"/>
            <a:r>
              <a:rPr lang="en-US" sz="2000" dirty="0" smtClean="0"/>
              <a:t>Unsolicited communications</a:t>
            </a:r>
          </a:p>
          <a:p>
            <a:r>
              <a:rPr lang="en-US" sz="2400" dirty="0" smtClean="0"/>
              <a:t>Categories</a:t>
            </a:r>
          </a:p>
          <a:p>
            <a:pPr lvl="1"/>
            <a:r>
              <a:rPr lang="en-US" sz="2000" dirty="0" smtClean="0"/>
              <a:t>Alarms: Requires management attention</a:t>
            </a:r>
          </a:p>
          <a:p>
            <a:pPr lvl="1"/>
            <a:r>
              <a:rPr lang="en-US" sz="2000" dirty="0" smtClean="0"/>
              <a:t>Configuration-change: Inform of a configuration change in the device.</a:t>
            </a:r>
          </a:p>
          <a:p>
            <a:pPr lvl="1"/>
            <a:r>
              <a:rPr lang="en-US" sz="2000" dirty="0" smtClean="0"/>
              <a:t>Threshold-crossing: Performance-related state variable has exceeded a certain value</a:t>
            </a:r>
          </a:p>
          <a:p>
            <a:pPr lvl="2"/>
            <a:r>
              <a:rPr lang="en-US" sz="2000" dirty="0" smtClean="0"/>
              <a:t>Might require management attention</a:t>
            </a:r>
          </a:p>
          <a:p>
            <a:pPr lvl="1"/>
            <a:r>
              <a:rPr lang="en-US" sz="2000" dirty="0" smtClean="0"/>
              <a:t>Logging: Occur regularly in network operation</a:t>
            </a:r>
          </a:p>
          <a:p>
            <a:pPr lvl="2"/>
            <a:r>
              <a:rPr lang="en-US" sz="2000" dirty="0" smtClean="0"/>
              <a:t>Typically, do not require an operator’s attention </a:t>
            </a:r>
          </a:p>
          <a:p>
            <a:pPr lvl="2"/>
            <a:r>
              <a:rPr lang="en-US" sz="2000" dirty="0" smtClean="0"/>
              <a:t>But need to be logged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Messages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dirty="0" smtClean="0"/>
              <a:t>The included information in event messages:</a:t>
            </a:r>
          </a:p>
          <a:p>
            <a:r>
              <a:rPr lang="en-US" dirty="0" smtClean="0"/>
              <a:t>The system from which the event originated</a:t>
            </a:r>
          </a:p>
          <a:p>
            <a:pPr lvl="1"/>
            <a:r>
              <a:rPr lang="en-US" dirty="0" smtClean="0"/>
              <a:t>IP, Name, ID, …</a:t>
            </a:r>
          </a:p>
          <a:p>
            <a:r>
              <a:rPr lang="en-US" dirty="0" smtClean="0"/>
              <a:t>A time stamp of when the event occurred</a:t>
            </a:r>
          </a:p>
          <a:p>
            <a:r>
              <a:rPr lang="en-US" dirty="0" smtClean="0"/>
              <a:t>The type of event that has occurred</a:t>
            </a:r>
          </a:p>
          <a:p>
            <a:pPr lvl="1"/>
            <a:r>
              <a:rPr lang="en-US" dirty="0" smtClean="0"/>
              <a:t>Security, Fault, ….</a:t>
            </a:r>
          </a:p>
          <a:p>
            <a:r>
              <a:rPr lang="en-US" dirty="0" smtClean="0"/>
              <a:t>Event detail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9067800" cy="5181600"/>
          </a:xfrm>
        </p:spPr>
        <p:txBody>
          <a:bodyPr/>
          <a:lstStyle/>
          <a:p>
            <a:r>
              <a:rPr lang="en-US" sz="2400" dirty="0" smtClean="0"/>
              <a:t>Alarm: unexpected event has occurred that likely requires management attention</a:t>
            </a:r>
          </a:p>
          <a:p>
            <a:r>
              <a:rPr lang="en-US" sz="2400" dirty="0" smtClean="0"/>
              <a:t>Examples</a:t>
            </a:r>
          </a:p>
          <a:p>
            <a:pPr lvl="1"/>
            <a:r>
              <a:rPr lang="en-US" sz="2000" dirty="0" smtClean="0"/>
              <a:t>Router line card failure</a:t>
            </a:r>
          </a:p>
          <a:p>
            <a:pPr lvl="1"/>
            <a:r>
              <a:rPr lang="en-US" sz="2000" dirty="0" smtClean="0"/>
              <a:t>Loss of connectivity </a:t>
            </a:r>
          </a:p>
          <a:p>
            <a:r>
              <a:rPr lang="en-US" sz="2400" dirty="0" smtClean="0"/>
              <a:t>Alarm: condition that persists over a period of time; two states</a:t>
            </a:r>
          </a:p>
          <a:p>
            <a:pPr lvl="1"/>
            <a:r>
              <a:rPr lang="en-US" sz="2000" dirty="0" smtClean="0"/>
              <a:t>On: Abnormal condition starts</a:t>
            </a:r>
          </a:p>
          <a:p>
            <a:pPr lvl="1"/>
            <a:r>
              <a:rPr lang="en-US" sz="2000" dirty="0" smtClean="0"/>
              <a:t>Off: Conditions back to normal case</a:t>
            </a:r>
          </a:p>
          <a:p>
            <a:r>
              <a:rPr lang="en-US" sz="2400" dirty="0" smtClean="0"/>
              <a:t>Additional information in alarm messages</a:t>
            </a:r>
          </a:p>
          <a:p>
            <a:pPr lvl="1"/>
            <a:r>
              <a:rPr lang="en-US" sz="2000" dirty="0" smtClean="0"/>
              <a:t>Alarm severity: Critical, Major, Minor, Warning, Cleared</a:t>
            </a:r>
          </a:p>
          <a:p>
            <a:pPr lvl="1"/>
            <a:r>
              <a:rPr lang="en-US" sz="2000" dirty="0" smtClean="0"/>
              <a:t>Additional information to troubleshoot the alarm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Configuration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1) Many applications need accurate information of network configuration</a:t>
            </a:r>
          </a:p>
          <a:p>
            <a:r>
              <a:rPr lang="en-US" sz="2800" dirty="0" smtClean="0"/>
              <a:t>2) Due to infrequent changes, configuration information are cached</a:t>
            </a:r>
          </a:p>
          <a:p>
            <a:r>
              <a:rPr lang="en-US" sz="2800" dirty="0" smtClean="0"/>
              <a:t>3) Configuration can be modified externally (not through the NM application), e.g., CLI</a:t>
            </a:r>
          </a:p>
          <a:p>
            <a:r>
              <a:rPr lang="en-US" sz="2800" dirty="0" smtClean="0"/>
              <a:t>1 + 2 + 3 </a:t>
            </a:r>
            <a:r>
              <a:rPr lang="en-US" sz="2800" dirty="0" smtClean="0">
                <a:sym typeface="Wingdings" pitchFamily="2" charset="2"/>
              </a:rPr>
              <a:t> configuration change event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To keep update the cache</a:t>
            </a:r>
          </a:p>
          <a:p>
            <a:pPr lvl="2"/>
            <a:r>
              <a:rPr lang="en-US" sz="2400" dirty="0" smtClean="0">
                <a:sym typeface="Wingdings" pitchFamily="2" charset="2"/>
              </a:rPr>
              <a:t>Without wasting bandwidth </a:t>
            </a:r>
          </a:p>
          <a:p>
            <a:pPr lvl="2"/>
            <a:r>
              <a:rPr lang="en-US" sz="2400" dirty="0" smtClean="0">
                <a:sym typeface="Wingdings" pitchFamily="2" charset="2"/>
              </a:rPr>
              <a:t>Without out-of-date cache periods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Configuration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26479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Ideal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562600"/>
            <a:ext cx="16002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Modified MOs</a:t>
            </a:r>
          </a:p>
          <a:p>
            <a:r>
              <a:rPr lang="en-US" sz="1400" dirty="0" smtClean="0"/>
              <a:t>New Values</a:t>
            </a:r>
          </a:p>
          <a:p>
            <a:r>
              <a:rPr lang="en-US" sz="1400" dirty="0" smtClean="0"/>
              <a:t>Source of change</a:t>
            </a:r>
            <a:endParaRPr lang="en-US" sz="1400" dirty="0"/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flipH="1">
            <a:off x="1104900" y="4572000"/>
            <a:ext cx="14097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25812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008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Practice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5712023"/>
            <a:ext cx="1524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Config modified!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flipH="1">
            <a:off x="4953000" y="2819400"/>
            <a:ext cx="1485900" cy="2892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0"/>
          </p:cNvCxnSpPr>
          <p:nvPr/>
        </p:nvCxnSpPr>
        <p:spPr>
          <a:xfrm flipH="1">
            <a:off x="4953000" y="4343400"/>
            <a:ext cx="1562100" cy="1368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Threshold Crossing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9144000" cy="5181600"/>
          </a:xfrm>
        </p:spPr>
        <p:txBody>
          <a:bodyPr/>
          <a:lstStyle/>
          <a:p>
            <a:r>
              <a:rPr lang="en-US" sz="2400" dirty="0" smtClean="0"/>
              <a:t>A monitored MIB (MO) has crossed a certain preconfigured value (</a:t>
            </a:r>
            <a:r>
              <a:rPr lang="en-US" sz="2400" i="1" dirty="0" smtClean="0"/>
              <a:t>threshold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Similar to alarms</a:t>
            </a:r>
          </a:p>
          <a:p>
            <a:pPr lvl="1"/>
            <a:r>
              <a:rPr lang="en-US" sz="2000" dirty="0" smtClean="0"/>
              <a:t>Two states: on &amp; off</a:t>
            </a:r>
          </a:p>
          <a:p>
            <a:r>
              <a:rPr lang="en-US" sz="2400" dirty="0" smtClean="0"/>
              <a:t>Information included in this event</a:t>
            </a:r>
          </a:p>
          <a:p>
            <a:pPr lvl="1"/>
            <a:r>
              <a:rPr lang="en-US" sz="2000" dirty="0" smtClean="0"/>
              <a:t>The name &amp; value of the monitored MIB</a:t>
            </a:r>
          </a:p>
          <a:p>
            <a:pPr lvl="1"/>
            <a:r>
              <a:rPr lang="en-US" sz="2000" dirty="0" smtClean="0"/>
              <a:t>The value of the threshold</a:t>
            </a:r>
          </a:p>
          <a:p>
            <a:pPr lvl="1"/>
            <a:r>
              <a:rPr lang="en-US" sz="2000" dirty="0" smtClean="0"/>
              <a:t>Whether the threshold has been crossed or cleared</a:t>
            </a:r>
          </a:p>
          <a:p>
            <a:r>
              <a:rPr lang="en-US" sz="2400" dirty="0" smtClean="0"/>
              <a:t>Oscillation around the threshold </a:t>
            </a: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000" dirty="0" smtClean="0">
                <a:sym typeface="Wingdings" pitchFamily="2" charset="2"/>
              </a:rPr>
              <a:t>Lot of cross &amp; clear events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Hysteresis</a:t>
            </a:r>
            <a:r>
              <a:rPr lang="en-US" sz="2000" dirty="0" smtClean="0">
                <a:sym typeface="Wingdings" pitchFamily="2" charset="2"/>
              </a:rPr>
              <a:t> threshold to clear the event 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Management Protocol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Communication Patterns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SNMP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CLI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syslog</a:t>
            </a:r>
            <a:endParaRPr lang="en-US" dirty="0" smtClean="0">
              <a:solidFill>
                <a:srgbClr val="C2C2C2"/>
              </a:solidFill>
            </a:endParaRPr>
          </a:p>
          <a:p>
            <a:r>
              <a:rPr lang="en-US" dirty="0" smtClean="0">
                <a:solidFill>
                  <a:srgbClr val="C2C2C2"/>
                </a:solidFill>
              </a:rPr>
              <a:t>Netconf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NetFlow</a:t>
            </a:r>
            <a:r>
              <a:rPr lang="en-US" dirty="0" smtClean="0">
                <a:solidFill>
                  <a:srgbClr val="C2C2C2"/>
                </a:solidFill>
              </a:rPr>
              <a:t>/IPFIX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vs. Polling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Event-based management is more efficient</a:t>
            </a:r>
          </a:p>
          <a:p>
            <a:pPr lvl="1"/>
            <a:r>
              <a:rPr lang="en-US" sz="2000" dirty="0" smtClean="0"/>
              <a:t>Less wasteful, more scalable, more responsive</a:t>
            </a:r>
          </a:p>
          <a:p>
            <a:pPr lvl="2"/>
            <a:r>
              <a:rPr lang="en-US" sz="2000" dirty="0" smtClean="0"/>
              <a:t>Wherever </a:t>
            </a:r>
            <a:r>
              <a:rPr lang="en-US" sz="2000" dirty="0" smtClean="0">
                <a:solidFill>
                  <a:srgbClr val="C00000"/>
                </a:solidFill>
              </a:rPr>
              <a:t>possible</a:t>
            </a:r>
            <a:r>
              <a:rPr lang="en-US" sz="2000" dirty="0" smtClean="0"/>
              <a:t>, event-based management should be the pattern of choice</a:t>
            </a:r>
          </a:p>
          <a:p>
            <a:r>
              <a:rPr lang="en-US" sz="2400" dirty="0" smtClean="0"/>
              <a:t>However; event-based is not possible in every case (is not efficient &amp; convenient)</a:t>
            </a:r>
          </a:p>
          <a:p>
            <a:pPr lvl="1"/>
            <a:r>
              <a:rPr lang="en-US" sz="2000" dirty="0" smtClean="0"/>
              <a:t>Example: Service provisioning</a:t>
            </a:r>
          </a:p>
          <a:p>
            <a:r>
              <a:rPr lang="en-US" sz="2400" dirty="0" smtClean="0"/>
              <a:t>Event reliability</a:t>
            </a:r>
          </a:p>
          <a:p>
            <a:pPr lvl="1"/>
            <a:r>
              <a:rPr lang="en-US" sz="2000" dirty="0" smtClean="0"/>
              <a:t>In polling based, initiator wait for response </a:t>
            </a:r>
            <a:r>
              <a:rPr lang="en-US" sz="2000" dirty="0" smtClean="0">
                <a:sym typeface="Wingdings" pitchFamily="2" charset="2"/>
              </a:rPr>
              <a:t> can detect failures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In event based, initiator does not need response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Reliable transport protocol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Request acknowledge for events  </a:t>
            </a:r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C2C2"/>
                </a:solidFill>
              </a:rPr>
              <a:t>Network Management Protocol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Communication Patterns</a:t>
            </a:r>
          </a:p>
          <a:p>
            <a:r>
              <a:rPr lang="en-US" dirty="0" smtClean="0"/>
              <a:t>SNMP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CLI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syslog</a:t>
            </a:r>
            <a:endParaRPr lang="en-US" dirty="0" smtClean="0">
              <a:solidFill>
                <a:srgbClr val="C2C2C2"/>
              </a:solidFill>
            </a:endParaRPr>
          </a:p>
          <a:p>
            <a:r>
              <a:rPr lang="en-US" dirty="0" smtClean="0">
                <a:solidFill>
                  <a:srgbClr val="C2C2C2"/>
                </a:solidFill>
              </a:rPr>
              <a:t>Netconf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NetFlow</a:t>
            </a:r>
            <a:r>
              <a:rPr lang="en-US" dirty="0" smtClean="0">
                <a:solidFill>
                  <a:srgbClr val="C2C2C2"/>
                </a:solidFill>
              </a:rPr>
              <a:t>/IPFIX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410200"/>
          </a:xfrm>
        </p:spPr>
        <p:txBody>
          <a:bodyPr/>
          <a:lstStyle/>
          <a:p>
            <a:r>
              <a:rPr lang="en-US" sz="2800" dirty="0" smtClean="0"/>
              <a:t>Simple Network Management Protocol</a:t>
            </a:r>
          </a:p>
          <a:p>
            <a:pPr lvl="1"/>
            <a:r>
              <a:rPr lang="en-US" sz="2400" dirty="0" smtClean="0"/>
              <a:t>Widely, successful</a:t>
            </a:r>
          </a:p>
          <a:p>
            <a:pPr lvl="1"/>
            <a:r>
              <a:rPr lang="en-US" sz="2400" dirty="0" smtClean="0"/>
              <a:t>To retrieve operational data</a:t>
            </a:r>
          </a:p>
          <a:p>
            <a:r>
              <a:rPr lang="en-US" sz="2800" dirty="0" smtClean="0"/>
              <a:t>Original SNMP: SNMPv1</a:t>
            </a:r>
          </a:p>
          <a:p>
            <a:pPr lvl="1"/>
            <a:r>
              <a:rPr lang="en-US" sz="2400" dirty="0" smtClean="0"/>
              <a:t>Keep SNMP agent implementations simple</a:t>
            </a:r>
          </a:p>
          <a:p>
            <a:pPr lvl="1"/>
            <a:r>
              <a:rPr lang="en-US" sz="2400" dirty="0" smtClean="0"/>
              <a:t>User extensible with new management information</a:t>
            </a:r>
          </a:p>
          <a:p>
            <a:r>
              <a:rPr lang="en-US" sz="2800" dirty="0" smtClean="0"/>
              <a:t>Current version: SNMPv3</a:t>
            </a:r>
          </a:p>
          <a:p>
            <a:pPr lvl="1"/>
            <a:r>
              <a:rPr lang="en-US" sz="2400" dirty="0" smtClean="0"/>
              <a:t>Not quite as simple, more complex than original one</a:t>
            </a:r>
          </a:p>
          <a:p>
            <a:pPr lvl="1"/>
            <a:r>
              <a:rPr lang="en-US" sz="2400" dirty="0" smtClean="0"/>
              <a:t>Adds security and scalability to design goals</a:t>
            </a:r>
          </a:p>
          <a:p>
            <a:r>
              <a:rPr lang="en-US" sz="2800" dirty="0" smtClean="0"/>
              <a:t>SNMPv1, SNMPv2c and SNMPv3 all in use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dirty="0" smtClean="0"/>
              <a:t>SNMP is a series of IETF RFCs:</a:t>
            </a:r>
          </a:p>
          <a:p>
            <a:r>
              <a:rPr lang="en-US" dirty="0" smtClean="0"/>
              <a:t>1) The protocol itself</a:t>
            </a:r>
          </a:p>
          <a:p>
            <a:r>
              <a:rPr lang="en-US" dirty="0" smtClean="0"/>
              <a:t>2) The MIB specification language</a:t>
            </a:r>
          </a:p>
          <a:p>
            <a:pPr lvl="1"/>
            <a:r>
              <a:rPr lang="en-US" dirty="0" smtClean="0"/>
              <a:t>SMI </a:t>
            </a:r>
          </a:p>
          <a:p>
            <a:pPr lvl="1"/>
            <a:r>
              <a:rPr lang="en-US" dirty="0" smtClean="0"/>
              <a:t>SMIv2</a:t>
            </a:r>
          </a:p>
          <a:p>
            <a:r>
              <a:rPr lang="en-US" dirty="0" smtClean="0"/>
              <a:t>3) Series of standard MIB definitions</a:t>
            </a:r>
          </a:p>
          <a:p>
            <a:r>
              <a:rPr lang="en-US" dirty="0" smtClean="0"/>
              <a:t>4) The architecture of agent implementations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Fundamental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400" dirty="0" smtClean="0"/>
              <a:t>Separate definition of management information from definition of management protocol</a:t>
            </a:r>
          </a:p>
          <a:p>
            <a:r>
              <a:rPr lang="en-US" sz="2400" dirty="0" smtClean="0"/>
              <a:t>Management information</a:t>
            </a:r>
          </a:p>
          <a:p>
            <a:pPr lvl="1"/>
            <a:r>
              <a:rPr lang="en-US" sz="2000" dirty="0" smtClean="0"/>
              <a:t>Specified in MIB modules</a:t>
            </a:r>
          </a:p>
          <a:p>
            <a:pPr lvl="1"/>
            <a:r>
              <a:rPr lang="it-IT" sz="2000" dirty="0" smtClean="0"/>
              <a:t>MIB specification language (SMI, SMIv2)</a:t>
            </a:r>
          </a:p>
          <a:p>
            <a:pPr lvl="1"/>
            <a:r>
              <a:rPr lang="en-US" sz="2000" dirty="0" smtClean="0"/>
              <a:t>Extensible by users: Enterprises can define their own</a:t>
            </a:r>
          </a:p>
          <a:p>
            <a:pPr lvl="1"/>
            <a:r>
              <a:rPr lang="en-US" sz="2000" dirty="0" smtClean="0"/>
              <a:t>Standardized MIB modules for commonly used information available</a:t>
            </a:r>
          </a:p>
          <a:p>
            <a:r>
              <a:rPr lang="en-US" sz="2400" dirty="0" smtClean="0"/>
              <a:t>Management protocol itself</a:t>
            </a:r>
          </a:p>
          <a:p>
            <a:pPr lvl="1"/>
            <a:r>
              <a:rPr lang="en-US" sz="2000" dirty="0" smtClean="0"/>
              <a:t>Fixed set of basic services that operate on management information</a:t>
            </a:r>
          </a:p>
          <a:p>
            <a:pPr lvl="2"/>
            <a:r>
              <a:rPr lang="en-US" sz="2000" dirty="0" smtClean="0"/>
              <a:t>Retrieve and modify information, report events</a:t>
            </a:r>
          </a:p>
          <a:p>
            <a:pPr lvl="1"/>
            <a:r>
              <a:rPr lang="en-US" sz="2000" dirty="0" smtClean="0"/>
              <a:t>Encoding of management information: Basic Encoding Rules (BER)</a:t>
            </a:r>
          </a:p>
          <a:p>
            <a:pPr lvl="1"/>
            <a:r>
              <a:rPr lang="en-US" sz="2000" dirty="0" smtClean="0"/>
              <a:t>Not extensible by users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Protocol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81175"/>
            <a:ext cx="7840081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181600"/>
          </a:xfrm>
        </p:spPr>
        <p:txBody>
          <a:bodyPr/>
          <a:lstStyle/>
          <a:p>
            <a:r>
              <a:rPr lang="en-US" sz="2800" dirty="0" smtClean="0"/>
              <a:t>Get request</a:t>
            </a:r>
          </a:p>
          <a:p>
            <a:pPr lvl="1"/>
            <a:r>
              <a:rPr lang="en-US" sz="2400" dirty="0" smtClean="0"/>
              <a:t>Get value of a MIB object</a:t>
            </a:r>
          </a:p>
          <a:p>
            <a:pPr lvl="1"/>
            <a:r>
              <a:rPr lang="en-US" sz="2400" dirty="0" smtClean="0"/>
              <a:t>Specify one or more </a:t>
            </a:r>
            <a:r>
              <a:rPr lang="en-US" sz="2400" dirty="0" smtClean="0">
                <a:solidFill>
                  <a:srgbClr val="C00000"/>
                </a:solidFill>
              </a:rPr>
              <a:t>OIDs</a:t>
            </a:r>
            <a:r>
              <a:rPr lang="en-US" sz="2400" dirty="0" smtClean="0"/>
              <a:t> of objects to retrieve</a:t>
            </a:r>
          </a:p>
          <a:p>
            <a:pPr lvl="1"/>
            <a:r>
              <a:rPr lang="en-US" sz="2400" dirty="0" smtClean="0"/>
              <a:t>Can request several OIDs in a single request/response</a:t>
            </a:r>
          </a:p>
          <a:p>
            <a:r>
              <a:rPr lang="en-US" sz="2800" dirty="0" smtClean="0"/>
              <a:t>Get-next request</a:t>
            </a:r>
          </a:p>
          <a:p>
            <a:pPr lvl="1"/>
            <a:r>
              <a:rPr lang="en-US" sz="2400" dirty="0" smtClean="0"/>
              <a:t>Get value of a MIB object</a:t>
            </a:r>
          </a:p>
          <a:p>
            <a:pPr lvl="1"/>
            <a:r>
              <a:rPr lang="en-US" sz="2400" dirty="0" smtClean="0"/>
              <a:t>Specify one or more OIDs</a:t>
            </a:r>
          </a:p>
          <a:p>
            <a:pPr lvl="1"/>
            <a:r>
              <a:rPr lang="en-US" sz="2400" dirty="0" smtClean="0"/>
              <a:t>Value of closest </a:t>
            </a:r>
            <a:r>
              <a:rPr lang="en-US" sz="2400" dirty="0" smtClean="0">
                <a:solidFill>
                  <a:srgbClr val="C00000"/>
                </a:solidFill>
              </a:rPr>
              <a:t>lexicographical successor</a:t>
            </a:r>
            <a:r>
              <a:rPr lang="en-US" sz="2400" dirty="0" smtClean="0"/>
              <a:t> is returned</a:t>
            </a:r>
          </a:p>
          <a:p>
            <a:r>
              <a:rPr lang="en-US" sz="2800" dirty="0" smtClean="0"/>
              <a:t>Set request</a:t>
            </a:r>
          </a:p>
          <a:p>
            <a:pPr lvl="1"/>
            <a:r>
              <a:rPr lang="en-US" sz="2400" dirty="0" smtClean="0"/>
              <a:t>Set a MIB object to a specified valued</a:t>
            </a:r>
          </a:p>
          <a:p>
            <a:pPr lvl="1"/>
            <a:r>
              <a:rPr lang="en-US" sz="2400" dirty="0" smtClean="0"/>
              <a:t>Can specify one or more OIDs to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Operations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Get-response</a:t>
            </a:r>
          </a:p>
          <a:p>
            <a:pPr lvl="1"/>
            <a:r>
              <a:rPr lang="en-US" sz="2400" dirty="0" smtClean="0"/>
              <a:t>Really, a request response – sent for get, get-next, set</a:t>
            </a:r>
          </a:p>
          <a:p>
            <a:pPr lvl="1"/>
            <a:r>
              <a:rPr lang="en-US" sz="2400" dirty="0" smtClean="0"/>
              <a:t>The requested OIDs and object values</a:t>
            </a:r>
          </a:p>
          <a:p>
            <a:pPr lvl="1"/>
            <a:r>
              <a:rPr lang="en-US" sz="2400" dirty="0" smtClean="0"/>
              <a:t>Includes request identifier</a:t>
            </a:r>
          </a:p>
          <a:p>
            <a:pPr lvl="2"/>
            <a:r>
              <a:rPr lang="en-US" sz="2400" dirty="0" smtClean="0"/>
              <a:t>SNMP is connectionless</a:t>
            </a:r>
          </a:p>
          <a:p>
            <a:r>
              <a:rPr lang="en-US" sz="2800" dirty="0" smtClean="0"/>
              <a:t>Trap</a:t>
            </a:r>
          </a:p>
          <a:p>
            <a:pPr lvl="1"/>
            <a:r>
              <a:rPr lang="en-US" sz="2400" dirty="0" smtClean="0"/>
              <a:t>Unconfirmed event</a:t>
            </a:r>
          </a:p>
          <a:p>
            <a:pPr lvl="1"/>
            <a:r>
              <a:rPr lang="en-US" sz="2400" dirty="0" smtClean="0"/>
              <a:t> Who emits the trap, what type of trap occurred, when did it occur</a:t>
            </a:r>
          </a:p>
          <a:p>
            <a:pPr lvl="1"/>
            <a:r>
              <a:rPr lang="en-US" sz="2400" dirty="0" err="1" smtClean="0"/>
              <a:t>Tuples</a:t>
            </a:r>
            <a:r>
              <a:rPr lang="en-US" sz="2400" dirty="0" smtClean="0"/>
              <a:t> of OIDs and object values with additional info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Operations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5925"/>
            <a:ext cx="8153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in SNMP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SNMP does not provide the ability to invoke an “action”</a:t>
            </a:r>
          </a:p>
          <a:p>
            <a:pPr lvl="1"/>
            <a:r>
              <a:rPr lang="en-US" sz="2400" dirty="0" smtClean="0"/>
              <a:t>Retrieve or Set management information,</a:t>
            </a:r>
          </a:p>
          <a:p>
            <a:pPr lvl="2"/>
            <a:r>
              <a:rPr lang="en-US" sz="2000" dirty="0" smtClean="0"/>
              <a:t>But do not cause the device to “do” something</a:t>
            </a:r>
          </a:p>
          <a:p>
            <a:r>
              <a:rPr lang="en-US" sz="2800" dirty="0" smtClean="0"/>
              <a:t>Work around: model actions as management information</a:t>
            </a:r>
          </a:p>
          <a:p>
            <a:r>
              <a:rPr lang="en-US" sz="2800" dirty="0" smtClean="0"/>
              <a:t>Action Design Pattern:</a:t>
            </a:r>
          </a:p>
          <a:p>
            <a:pPr lvl="1"/>
            <a:r>
              <a:rPr lang="en-US" sz="2400" dirty="0" smtClean="0"/>
              <a:t>One MIB object to serve as “action trigger”</a:t>
            </a:r>
          </a:p>
          <a:p>
            <a:pPr lvl="2"/>
            <a:r>
              <a:rPr lang="en-US" sz="2000" dirty="0" smtClean="0"/>
              <a:t>MIB objects for input parameters, as required</a:t>
            </a:r>
          </a:p>
          <a:p>
            <a:pPr lvl="1"/>
            <a:r>
              <a:rPr lang="en-US" sz="2400" dirty="0" smtClean="0"/>
              <a:t>One MIB object to contain return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dirty="0" smtClean="0"/>
              <a:t>Interactions between managers and agents follow certain basic patterns</a:t>
            </a:r>
          </a:p>
          <a:p>
            <a:pPr lvl="1"/>
            <a:r>
              <a:rPr lang="en-US" dirty="0" smtClean="0"/>
              <a:t>Regardless of the particular management protocol</a:t>
            </a:r>
          </a:p>
          <a:p>
            <a:r>
              <a:rPr lang="en-US" dirty="0" smtClean="0"/>
              <a:t>The pattern includes</a:t>
            </a:r>
          </a:p>
          <a:p>
            <a:pPr lvl="1"/>
            <a:r>
              <a:rPr lang="en-US" dirty="0" smtClean="0"/>
              <a:t>Management protocol layering</a:t>
            </a:r>
          </a:p>
          <a:p>
            <a:pPr lvl="1"/>
            <a:r>
              <a:rPr lang="en-US" dirty="0" smtClean="0"/>
              <a:t>Manager initiated communications</a:t>
            </a:r>
          </a:p>
          <a:p>
            <a:pPr lvl="1"/>
            <a:r>
              <a:rPr lang="en-US" dirty="0" smtClean="0"/>
              <a:t>Agent initiated communications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SNMPv1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SNMPv1 design goals</a:t>
            </a:r>
          </a:p>
          <a:p>
            <a:pPr lvl="1"/>
            <a:r>
              <a:rPr lang="en-US" sz="2000" dirty="0" smtClean="0"/>
              <a:t>There’s a big “S” in SNMP</a:t>
            </a:r>
          </a:p>
          <a:p>
            <a:pPr lvl="1"/>
            <a:r>
              <a:rPr lang="en-US" sz="2000" dirty="0" smtClean="0"/>
              <a:t>Focus on easy implementation on agent devices</a:t>
            </a:r>
          </a:p>
          <a:p>
            <a:pPr lvl="2"/>
            <a:r>
              <a:rPr lang="en-US" sz="1800" dirty="0" smtClean="0"/>
              <a:t>Many vendors were interested to implement it</a:t>
            </a:r>
          </a:p>
          <a:p>
            <a:pPr lvl="1"/>
            <a:r>
              <a:rPr lang="en-US" sz="2000" dirty="0" smtClean="0"/>
              <a:t>Separation between protocol operations and management information visionary at the time</a:t>
            </a:r>
          </a:p>
          <a:p>
            <a:pPr lvl="1">
              <a:buNone/>
            </a:pPr>
            <a:r>
              <a:rPr lang="en-US" sz="2000" dirty="0" smtClean="0">
                <a:sym typeface="Wingdings" pitchFamily="2" charset="2"/>
              </a:rPr>
              <a:t>	 </a:t>
            </a:r>
            <a:r>
              <a:rPr lang="en-US" sz="2000" dirty="0" smtClean="0"/>
              <a:t>Wide success due to the design choices</a:t>
            </a:r>
          </a:p>
          <a:p>
            <a:r>
              <a:rPr lang="en-US" sz="2400" dirty="0" smtClean="0"/>
              <a:t>However, SNMPv1 drawbacks motivated development of newer SNMP versions</a:t>
            </a:r>
          </a:p>
          <a:p>
            <a:pPr lvl="1"/>
            <a:r>
              <a:rPr lang="en-US" sz="2000" dirty="0" smtClean="0"/>
              <a:t>SNMPv2c, SNMPv3</a:t>
            </a:r>
          </a:p>
          <a:p>
            <a:r>
              <a:rPr lang="en-US" sz="2400" dirty="0" smtClean="0"/>
              <a:t>MIBs can be used with newer protocol versions</a:t>
            </a:r>
          </a:p>
          <a:p>
            <a:r>
              <a:rPr lang="en-US" sz="2400" dirty="0" smtClean="0"/>
              <a:t>SNMPv1 continues to be widely used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SNMPv2c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Addresses some of the bulk retrieval issues, unreliability issues</a:t>
            </a:r>
          </a:p>
          <a:p>
            <a:r>
              <a:rPr lang="en-US" sz="2800" dirty="0" smtClean="0"/>
              <a:t>Does not address security issues</a:t>
            </a:r>
          </a:p>
          <a:p>
            <a:pPr lvl="1"/>
            <a:r>
              <a:rPr lang="en-US" sz="2400" dirty="0" smtClean="0"/>
              <a:t>SNMPv2 tried to but security model broken</a:t>
            </a:r>
          </a:p>
          <a:p>
            <a:pPr lvl="1"/>
            <a:r>
              <a:rPr lang="en-US" sz="2400" dirty="0" smtClean="0"/>
              <a:t>SNMPv2 used in conjunction with community  strings termed SNMPv2c – “SNMPv2 with Community strings”</a:t>
            </a:r>
          </a:p>
          <a:p>
            <a:r>
              <a:rPr lang="en-US" sz="2800" dirty="0" smtClean="0"/>
              <a:t>Adds two new operations</a:t>
            </a:r>
          </a:p>
          <a:p>
            <a:pPr lvl="1"/>
            <a:r>
              <a:rPr lang="en-US" sz="2400" dirty="0" smtClean="0"/>
              <a:t>Inform request</a:t>
            </a:r>
          </a:p>
          <a:p>
            <a:pPr lvl="1"/>
            <a:r>
              <a:rPr lang="en-US" sz="2400" dirty="0" smtClean="0"/>
              <a:t>Get bulk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“SNMPv2c plus security”</a:t>
            </a:r>
          </a:p>
          <a:p>
            <a:r>
              <a:rPr lang="en-US" sz="2800" dirty="0" smtClean="0"/>
              <a:t>No changes to SNMP operations</a:t>
            </a:r>
          </a:p>
          <a:p>
            <a:r>
              <a:rPr lang="en-US" sz="2800" dirty="0" smtClean="0"/>
              <a:t>Additions</a:t>
            </a:r>
          </a:p>
          <a:p>
            <a:pPr lvl="1"/>
            <a:r>
              <a:rPr lang="en-US" sz="2400" dirty="0" smtClean="0"/>
              <a:t>SNMP messages can carry proper security parameters</a:t>
            </a:r>
          </a:p>
          <a:p>
            <a:pPr lvl="2"/>
            <a:r>
              <a:rPr lang="en-US" sz="2400" dirty="0" smtClean="0"/>
              <a:t>This is the most important change</a:t>
            </a:r>
          </a:p>
          <a:p>
            <a:pPr lvl="1"/>
            <a:r>
              <a:rPr lang="en-US" sz="2400" dirty="0" smtClean="0"/>
              <a:t>Significant expansion of scope</a:t>
            </a:r>
          </a:p>
          <a:p>
            <a:pPr lvl="2"/>
            <a:r>
              <a:rPr lang="en-US" sz="2400" dirty="0" smtClean="0"/>
              <a:t>Includes standardized and modularized architecture for SNMP agent implementations</a:t>
            </a:r>
          </a:p>
          <a:p>
            <a:pPr lvl="2"/>
            <a:r>
              <a:rPr lang="en-US" sz="2400" dirty="0" smtClean="0"/>
              <a:t>Does not affect interoperability aspects between agents and managers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SNMPv3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400" dirty="0" smtClean="0"/>
              <a:t>SNMPv3 is, finally, a secure protocol</a:t>
            </a:r>
          </a:p>
          <a:p>
            <a:pPr lvl="1"/>
            <a:r>
              <a:rPr lang="en-US" sz="2000" dirty="0" smtClean="0"/>
              <a:t>This means, “sets” are secure</a:t>
            </a:r>
          </a:p>
          <a:p>
            <a:pPr lvl="1"/>
            <a:r>
              <a:rPr lang="en-US" sz="2000" dirty="0" smtClean="0"/>
              <a:t>Could be used for provisioning and configuration</a:t>
            </a:r>
          </a:p>
          <a:p>
            <a:pPr lvl="1"/>
            <a:r>
              <a:rPr lang="en-US" sz="2000" dirty="0" smtClean="0"/>
              <a:t>Too late?</a:t>
            </a:r>
          </a:p>
          <a:p>
            <a:pPr lvl="2"/>
            <a:r>
              <a:rPr lang="en-US" sz="2000" dirty="0" smtClean="0"/>
              <a:t>Management apps developed their workarounds, learned to live with limitations</a:t>
            </a:r>
          </a:p>
          <a:p>
            <a:pPr lvl="2"/>
            <a:r>
              <a:rPr lang="en-US" sz="2000" dirty="0" smtClean="0"/>
              <a:t>SNMP data models may be awkward for provisioning operations</a:t>
            </a:r>
          </a:p>
          <a:p>
            <a:pPr lvl="3"/>
            <a:r>
              <a:rPr lang="en-US" sz="1800" dirty="0" smtClean="0"/>
              <a:t>Lack of task orientation</a:t>
            </a:r>
          </a:p>
          <a:p>
            <a:pPr lvl="3"/>
            <a:r>
              <a:rPr lang="en-US" sz="1800" dirty="0" smtClean="0"/>
              <a:t>Lack of transaction support</a:t>
            </a:r>
          </a:p>
          <a:p>
            <a:pPr lvl="2"/>
            <a:r>
              <a:rPr lang="en-US" sz="2000" dirty="0" smtClean="0"/>
              <a:t>New, more powerful protocols for configuration (e.g. Netconf)</a:t>
            </a:r>
          </a:p>
          <a:p>
            <a:r>
              <a:rPr lang="en-US" sz="2400" dirty="0" smtClean="0"/>
              <a:t>It is also far more complex than the original SNMP</a:t>
            </a:r>
          </a:p>
          <a:p>
            <a:r>
              <a:rPr lang="en-US" sz="2400" dirty="0" smtClean="0"/>
              <a:t>IETF does not pursue further evolution of SNMP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C2C2"/>
                </a:solidFill>
              </a:rPr>
              <a:t>Network Management Protocol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Communication Patterns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SNMP</a:t>
            </a:r>
          </a:p>
          <a:p>
            <a:r>
              <a:rPr lang="en-US" dirty="0" smtClean="0"/>
              <a:t>CLI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syslog</a:t>
            </a:r>
            <a:endParaRPr lang="en-US" dirty="0" smtClean="0">
              <a:solidFill>
                <a:srgbClr val="C2C2C2"/>
              </a:solidFill>
            </a:endParaRPr>
          </a:p>
          <a:p>
            <a:r>
              <a:rPr lang="en-US" dirty="0" smtClean="0">
                <a:solidFill>
                  <a:srgbClr val="C2C2C2"/>
                </a:solidFill>
              </a:rPr>
              <a:t>Netconf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NetFlow</a:t>
            </a:r>
            <a:r>
              <a:rPr lang="en-US" dirty="0" smtClean="0">
                <a:solidFill>
                  <a:srgbClr val="C2C2C2"/>
                </a:solidFill>
              </a:rPr>
              <a:t>/IPFIX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400" dirty="0" smtClean="0"/>
              <a:t>Command Line Interface</a:t>
            </a:r>
          </a:p>
          <a:p>
            <a:pPr>
              <a:spcBef>
                <a:spcPts val="500"/>
              </a:spcBef>
            </a:pPr>
            <a:r>
              <a:rPr lang="en-US" sz="2400" dirty="0" smtClean="0"/>
              <a:t>Administrator interface for networking devices</a:t>
            </a:r>
          </a:p>
          <a:p>
            <a:pPr lvl="1"/>
            <a:r>
              <a:rPr lang="en-US" sz="2000" dirty="0" smtClean="0"/>
              <a:t>It is for human operator to interact with the device</a:t>
            </a:r>
          </a:p>
          <a:p>
            <a:pPr lvl="1"/>
            <a:r>
              <a:rPr lang="en-US" sz="2000" dirty="0" smtClean="0"/>
              <a:t>Not intended for (but also used by) electronic applications issues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Accessible via Console, Telnet, SSH 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Very comprehensive and complete</a:t>
            </a:r>
          </a:p>
          <a:p>
            <a:pPr lvl="1"/>
            <a:r>
              <a:rPr lang="en-US" sz="2000" dirty="0" smtClean="0"/>
              <a:t>Anything you can configure you can do through CLI</a:t>
            </a:r>
          </a:p>
          <a:p>
            <a:pPr lvl="1"/>
            <a:r>
              <a:rPr lang="en-US" sz="2000" dirty="0" smtClean="0"/>
              <a:t>Most (not all) information can be viewed using CLI</a:t>
            </a:r>
          </a:p>
          <a:p>
            <a:r>
              <a:rPr lang="en-US" sz="2400" dirty="0" smtClean="0"/>
              <a:t>Not a standard – different flavors exist but same concepts</a:t>
            </a:r>
          </a:p>
          <a:p>
            <a:pPr lvl="1"/>
            <a:r>
              <a:rPr lang="en-US" sz="2000" dirty="0" smtClean="0"/>
              <a:t>Different vendors – Cisco, Juniper, Huawei, …</a:t>
            </a:r>
          </a:p>
          <a:p>
            <a:r>
              <a:rPr lang="en-US" sz="2400" dirty="0" smtClean="0"/>
              <a:t>Not fixed set of command, new features add new commands</a:t>
            </a:r>
          </a:p>
          <a:p>
            <a:pPr lvl="1"/>
            <a:r>
              <a:rPr lang="en-US" sz="2000" dirty="0" smtClean="0"/>
              <a:t>Different  from SNMP which has fixed set of primitives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IOS CLI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276600" cy="5181600"/>
          </a:xfrm>
        </p:spPr>
        <p:txBody>
          <a:bodyPr/>
          <a:lstStyle/>
          <a:p>
            <a:r>
              <a:rPr lang="sv-SE" sz="1600" dirty="0" smtClean="0"/>
              <a:t>Internet Operating System</a:t>
            </a:r>
          </a:p>
          <a:p>
            <a:r>
              <a:rPr lang="en-US" sz="1600" dirty="0" smtClean="0"/>
              <a:t>OS on the vast majority of Cisco routers and switches</a:t>
            </a:r>
          </a:p>
          <a:p>
            <a:r>
              <a:rPr lang="en-US" sz="1600" dirty="0" smtClean="0"/>
              <a:t>Different access levels:</a:t>
            </a:r>
          </a:p>
          <a:p>
            <a:r>
              <a:rPr lang="en-US" sz="1600" dirty="0" smtClean="0"/>
              <a:t>user EXEC: view information, status, statistics, config</a:t>
            </a:r>
          </a:p>
          <a:p>
            <a:r>
              <a:rPr lang="en-US" sz="1600" dirty="0" smtClean="0"/>
              <a:t>privileged EXEC: control the router (e.g. change how it is configured)</a:t>
            </a:r>
          </a:p>
          <a:p>
            <a:r>
              <a:rPr lang="en-US" sz="1600" dirty="0" smtClean="0"/>
              <a:t>Switch from user to privileged EXEC using “enable” command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0201" y="1066800"/>
            <a:ext cx="5440979" cy="521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IOS CLI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of IP address on an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8096251" cy="249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Configs in CLI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Running config</a:t>
            </a:r>
          </a:p>
          <a:p>
            <a:pPr lvl="1"/>
            <a:r>
              <a:rPr lang="en-US" sz="2400" dirty="0" smtClean="0"/>
              <a:t>The configuration currently in effect</a:t>
            </a:r>
          </a:p>
          <a:p>
            <a:pPr lvl="1"/>
            <a:r>
              <a:rPr lang="en-US" sz="2400" dirty="0" smtClean="0"/>
              <a:t>Resides in RAM</a:t>
            </a:r>
          </a:p>
          <a:p>
            <a:pPr lvl="1"/>
            <a:r>
              <a:rPr lang="en-US" sz="2400" dirty="0" smtClean="0"/>
              <a:t>Volatile: lost if device is restarted unless saved to NVRAM</a:t>
            </a:r>
          </a:p>
          <a:p>
            <a:r>
              <a:rPr lang="en-US" sz="2800" dirty="0" smtClean="0"/>
              <a:t>Startup config</a:t>
            </a:r>
          </a:p>
          <a:p>
            <a:pPr lvl="1"/>
            <a:r>
              <a:rPr lang="en-US" sz="2400" dirty="0" smtClean="0"/>
              <a:t>The configuration that takes effect when device starts up</a:t>
            </a:r>
          </a:p>
          <a:p>
            <a:pPr lvl="1"/>
            <a:r>
              <a:rPr lang="it-IT" sz="2400" dirty="0" smtClean="0"/>
              <a:t>Resides in NVRAM (non-volatile RAM)</a:t>
            </a:r>
          </a:p>
          <a:p>
            <a:pPr lvl="1"/>
            <a:r>
              <a:rPr lang="en-US" sz="2400" dirty="0" smtClean="0"/>
              <a:t>Can think of config as a file</a:t>
            </a:r>
          </a:p>
          <a:p>
            <a:pPr lvl="2"/>
            <a:r>
              <a:rPr lang="en-US" sz="2000" dirty="0" smtClean="0"/>
              <a:t>Contains commands that are executed when the device starts up</a:t>
            </a:r>
          </a:p>
          <a:p>
            <a:pPr lvl="2"/>
            <a:r>
              <a:rPr lang="en-US" sz="2000" dirty="0" smtClean="0"/>
              <a:t>Subject to back up, restore, FTP, …</a:t>
            </a:r>
          </a:p>
          <a:p>
            <a:pPr lvl="2"/>
            <a:r>
              <a:rPr lang="en-US" sz="2000" dirty="0" smtClean="0"/>
              <a:t>Running config is internally not a file, but generates corresponding file when persisted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Configs in CLI &amp; NMS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448173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Management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600"/>
          </a:xfrm>
        </p:spPr>
        <p:txBody>
          <a:bodyPr/>
          <a:lstStyle/>
          <a:p>
            <a:r>
              <a:rPr lang="en-US" dirty="0" smtClean="0"/>
              <a:t>Network management is based on protocols stack (the layering)</a:t>
            </a:r>
          </a:p>
          <a:p>
            <a:pPr lvl="1"/>
            <a:r>
              <a:rPr lang="en-US" dirty="0" smtClean="0"/>
              <a:t>Similar to other networked applications</a:t>
            </a:r>
          </a:p>
          <a:p>
            <a:r>
              <a:rPr lang="en-US" dirty="0" smtClean="0"/>
              <a:t>Management protocol is an application layer protocol</a:t>
            </a:r>
          </a:p>
          <a:p>
            <a:pPr lvl="1"/>
            <a:r>
              <a:rPr lang="en-US" dirty="0" smtClean="0"/>
              <a:t>Provides primitives for management applications</a:t>
            </a:r>
          </a:p>
          <a:p>
            <a:pPr lvl="2"/>
            <a:r>
              <a:rPr lang="en-US" dirty="0" smtClean="0"/>
              <a:t>E.g., Whole web application use HTTP</a:t>
            </a:r>
          </a:p>
          <a:p>
            <a:r>
              <a:rPr lang="en-US" dirty="0" smtClean="0"/>
              <a:t>To simplify &amp; organize the discussion </a:t>
            </a:r>
          </a:p>
          <a:p>
            <a:pPr lvl="1"/>
            <a:r>
              <a:rPr lang="en-US" dirty="0" smtClean="0"/>
              <a:t>Layering of network management protocol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 for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Many features to simplify interactions</a:t>
            </a:r>
          </a:p>
          <a:p>
            <a:pPr lvl="1"/>
            <a:r>
              <a:rPr lang="en-US" sz="2400" dirty="0" smtClean="0"/>
              <a:t>Help functions, </a:t>
            </a:r>
            <a:r>
              <a:rPr lang="en-US" sz="2400" dirty="0" err="1" smtClean="0"/>
              <a:t>Autocompletion</a:t>
            </a:r>
            <a:r>
              <a:rPr lang="en-US" sz="2400" dirty="0" smtClean="0"/>
              <a:t>, History, Editing, … </a:t>
            </a:r>
          </a:p>
          <a:p>
            <a:r>
              <a:rPr lang="en-US" sz="2800" dirty="0" smtClean="0"/>
              <a:t>Very rich set of functionality</a:t>
            </a:r>
          </a:p>
          <a:p>
            <a:pPr lvl="1"/>
            <a:r>
              <a:rPr lang="en-US" sz="2400" dirty="0" smtClean="0"/>
              <a:t>Literally, thousands of commands</a:t>
            </a:r>
          </a:p>
          <a:p>
            <a:pPr lvl="1"/>
            <a:r>
              <a:rPr lang="en-US" sz="2400" dirty="0" smtClean="0"/>
              <a:t>Every new features extends the set</a:t>
            </a:r>
          </a:p>
          <a:p>
            <a:pPr lvl="2"/>
            <a:r>
              <a:rPr lang="en-US" sz="2400" dirty="0" smtClean="0"/>
              <a:t>New options/ subcommand modes</a:t>
            </a:r>
          </a:p>
          <a:p>
            <a:pPr lvl="2"/>
            <a:r>
              <a:rPr lang="en-US" sz="2400" dirty="0" smtClean="0"/>
              <a:t>Additional information that can be retrieved</a:t>
            </a:r>
          </a:p>
          <a:p>
            <a:r>
              <a:rPr lang="en-US" sz="2800" dirty="0" smtClean="0"/>
              <a:t>Commands highly productive for human administrators</a:t>
            </a:r>
          </a:p>
          <a:p>
            <a:pPr lvl="1"/>
            <a:r>
              <a:rPr lang="en-US" sz="2400" dirty="0" smtClean="0"/>
              <a:t>Large user base, trained work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 as an Electronic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CLI intended for humans, not management applications</a:t>
            </a:r>
          </a:p>
          <a:p>
            <a:r>
              <a:rPr lang="en-US" sz="2800" dirty="0" smtClean="0"/>
              <a:t>So why even consider it</a:t>
            </a:r>
          </a:p>
          <a:p>
            <a:pPr lvl="1"/>
            <a:r>
              <a:rPr lang="en-US" sz="2400" dirty="0" smtClean="0"/>
              <a:t>Very rich set of functionality</a:t>
            </a:r>
          </a:p>
          <a:p>
            <a:pPr lvl="1"/>
            <a:r>
              <a:rPr lang="en-US" sz="2400" dirty="0" smtClean="0"/>
              <a:t>Not all features are covered via SNMP or other management interfaces </a:t>
            </a:r>
          </a:p>
          <a:p>
            <a:r>
              <a:rPr lang="en-US" sz="2800" dirty="0" smtClean="0"/>
              <a:t>Successfully used with provisioning systems</a:t>
            </a:r>
          </a:p>
          <a:p>
            <a:pPr lvl="1"/>
            <a:r>
              <a:rPr lang="en-US" sz="2400" dirty="0" smtClean="0"/>
              <a:t>Limited set of commands needed</a:t>
            </a:r>
          </a:p>
          <a:p>
            <a:pPr lvl="1"/>
            <a:r>
              <a:rPr lang="en-US" sz="2400" dirty="0" smtClean="0"/>
              <a:t>Information flows from NMS to managed device</a:t>
            </a:r>
          </a:p>
          <a:p>
            <a:pPr lvl="1"/>
            <a:r>
              <a:rPr lang="en-US" sz="2400" dirty="0" smtClean="0"/>
              <a:t>In many cases: management system does not issue command directly but manages configuration files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CLI in Provisioning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43025"/>
            <a:ext cx="73437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81600"/>
          </a:xfrm>
        </p:spPr>
        <p:txBody>
          <a:bodyPr/>
          <a:lstStyle/>
          <a:p>
            <a:r>
              <a:rPr lang="en-US" sz="2400" dirty="0" smtClean="0"/>
              <a:t>How to process the response</a:t>
            </a:r>
          </a:p>
          <a:p>
            <a:pPr lvl="1"/>
            <a:r>
              <a:rPr lang="en-US" sz="2000" dirty="0" smtClean="0"/>
              <a:t>Easily interpretable by humans, not so easily by applications</a:t>
            </a:r>
          </a:p>
          <a:p>
            <a:r>
              <a:rPr lang="en-US" sz="2400" dirty="0" smtClean="0"/>
              <a:t>No consistent grammar</a:t>
            </a:r>
          </a:p>
          <a:p>
            <a:pPr lvl="1"/>
            <a:r>
              <a:rPr lang="en-US" sz="2000" dirty="0" smtClean="0"/>
              <a:t>Different delimiters</a:t>
            </a:r>
          </a:p>
          <a:p>
            <a:pPr lvl="1"/>
            <a:r>
              <a:rPr lang="en-US" sz="2000" dirty="0" smtClean="0"/>
              <a:t>Parameter labels: in front, or after, or not at all</a:t>
            </a:r>
          </a:p>
          <a:p>
            <a:pPr lvl="1"/>
            <a:r>
              <a:rPr lang="en-US" sz="2000" dirty="0" smtClean="0"/>
              <a:t>Horizontal or vertical arrangements (tables)</a:t>
            </a:r>
          </a:p>
          <a:p>
            <a:pPr lvl="1"/>
            <a:r>
              <a:rPr lang="en-US" sz="2000" dirty="0" smtClean="0"/>
              <a:t>show output is just “printf”</a:t>
            </a:r>
          </a:p>
          <a:p>
            <a:r>
              <a:rPr lang="en-US" sz="2400" dirty="0" smtClean="0"/>
              <a:t>Techniques</a:t>
            </a:r>
          </a:p>
          <a:p>
            <a:pPr lvl="1"/>
            <a:r>
              <a:rPr lang="en-US" sz="2000" dirty="0" smtClean="0"/>
              <a:t>Regular expression matching</a:t>
            </a:r>
          </a:p>
          <a:p>
            <a:pPr lvl="1"/>
            <a:r>
              <a:rPr lang="en-US" sz="2000" dirty="0" smtClean="0"/>
              <a:t>Application of “templates”</a:t>
            </a:r>
            <a:endParaRPr lang="en-US" sz="2400" dirty="0" smtClean="0"/>
          </a:p>
          <a:p>
            <a:r>
              <a:rPr lang="en-US" sz="2400" dirty="0" smtClean="0"/>
              <a:t>Can deal with on a case-by-case basis, but…</a:t>
            </a:r>
          </a:p>
          <a:p>
            <a:pPr lvl="1"/>
            <a:r>
              <a:rPr lang="en-US" sz="2000" dirty="0" smtClean="0"/>
              <a:t>Large number commands</a:t>
            </a:r>
          </a:p>
          <a:p>
            <a:pPr lvl="1"/>
            <a:r>
              <a:rPr lang="en-US" sz="2000" dirty="0" smtClean="0"/>
              <a:t>Variations between vendors, device types, versions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 Issues: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057275"/>
            <a:ext cx="8372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3590925"/>
            <a:ext cx="7810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 Concluded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9067800" cy="5181600"/>
          </a:xfrm>
        </p:spPr>
        <p:txBody>
          <a:bodyPr/>
          <a:lstStyle/>
          <a:p>
            <a:r>
              <a:rPr lang="en-US" sz="2800" dirty="0" smtClean="0"/>
              <a:t> Very rich set of functionality</a:t>
            </a:r>
          </a:p>
          <a:p>
            <a:pPr lvl="1"/>
            <a:r>
              <a:rPr lang="en-US" sz="2400" dirty="0" smtClean="0"/>
              <a:t>Literally, thousands of commands</a:t>
            </a:r>
          </a:p>
          <a:p>
            <a:pPr lvl="1"/>
            <a:r>
              <a:rPr lang="en-US" sz="2400" dirty="0" smtClean="0"/>
              <a:t>Every new features extends the set</a:t>
            </a:r>
          </a:p>
          <a:p>
            <a:pPr lvl="2"/>
            <a:r>
              <a:rPr lang="en-US" sz="2000" dirty="0" smtClean="0"/>
              <a:t>New options/subcommand modes</a:t>
            </a:r>
          </a:p>
          <a:p>
            <a:r>
              <a:rPr lang="en-US" sz="2800" dirty="0" smtClean="0"/>
              <a:t>Commands productive for human administrators</a:t>
            </a:r>
          </a:p>
          <a:p>
            <a:pPr lvl="1"/>
            <a:r>
              <a:rPr lang="en-US" sz="2400" dirty="0" smtClean="0"/>
              <a:t>Large user base, trained work force</a:t>
            </a:r>
          </a:p>
          <a:p>
            <a:r>
              <a:rPr lang="en-US" sz="2800" dirty="0" smtClean="0"/>
              <a:t>Not well suited (and never intended) for   management applications</a:t>
            </a:r>
          </a:p>
          <a:p>
            <a:pPr lvl="1"/>
            <a:r>
              <a:rPr lang="en-US" sz="2400" dirty="0" smtClean="0"/>
              <a:t>Retrieval and interpretation of management information    has challenges</a:t>
            </a:r>
          </a:p>
          <a:p>
            <a:pPr lvl="1"/>
            <a:r>
              <a:rPr lang="en-US" sz="2400" dirty="0" smtClean="0"/>
              <a:t>No event reporting (CLI should join with other protocols)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C2C2"/>
                </a:solidFill>
              </a:rPr>
              <a:t>Network Management Protocol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Communication Patterns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SNMP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CLI</a:t>
            </a:r>
          </a:p>
          <a:p>
            <a:r>
              <a:rPr lang="en-US" dirty="0" err="1" smtClean="0"/>
              <a:t>syslog</a:t>
            </a:r>
            <a:endParaRPr lang="en-US" dirty="0" smtClean="0"/>
          </a:p>
          <a:p>
            <a:r>
              <a:rPr lang="en-US" dirty="0" smtClean="0">
                <a:solidFill>
                  <a:srgbClr val="C2C2C2"/>
                </a:solidFill>
              </a:rPr>
              <a:t>Netconf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NetFlow</a:t>
            </a:r>
            <a:r>
              <a:rPr lang="en-US" dirty="0" smtClean="0">
                <a:solidFill>
                  <a:srgbClr val="C2C2C2"/>
                </a:solidFill>
              </a:rPr>
              <a:t>/IPFIX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System messages written to a log</a:t>
            </a:r>
          </a:p>
          <a:p>
            <a:pPr lvl="1"/>
            <a:r>
              <a:rPr lang="en-US" sz="2400" dirty="0" smtClean="0"/>
              <a:t>Provide trail of device activity</a:t>
            </a:r>
          </a:p>
          <a:p>
            <a:pPr lvl="2"/>
            <a:r>
              <a:rPr lang="en-US" sz="2200" dirty="0" smtClean="0"/>
              <a:t>Each </a:t>
            </a:r>
            <a:r>
              <a:rPr lang="en-US" sz="2200" dirty="0" err="1" smtClean="0"/>
              <a:t>syslog</a:t>
            </a:r>
            <a:r>
              <a:rPr lang="en-US" sz="2200" dirty="0" smtClean="0"/>
              <a:t> message is an entry in that log</a:t>
            </a:r>
          </a:p>
          <a:p>
            <a:pPr lvl="1"/>
            <a:r>
              <a:rPr lang="en-US" sz="2400" dirty="0" smtClean="0"/>
              <a:t>Offline analysis of logs by system administrator</a:t>
            </a:r>
          </a:p>
          <a:p>
            <a:pPr lvl="1"/>
            <a:r>
              <a:rPr lang="en-US" sz="2400" dirty="0" smtClean="0"/>
              <a:t>Not specific to network devices (servers, …)</a:t>
            </a:r>
          </a:p>
          <a:p>
            <a:r>
              <a:rPr lang="en-US" sz="2800" dirty="0" smtClean="0"/>
              <a:t>The “message” can be</a:t>
            </a:r>
          </a:p>
          <a:p>
            <a:pPr lvl="1"/>
            <a:r>
              <a:rPr lang="en-US" sz="2400" dirty="0" smtClean="0"/>
              <a:t>Error messages … system debug messages</a:t>
            </a:r>
          </a:p>
          <a:p>
            <a:r>
              <a:rPr lang="en-US" sz="2800" dirty="0" smtClean="0"/>
              <a:t>The “log” can be </a:t>
            </a:r>
          </a:p>
          <a:p>
            <a:pPr lvl="1"/>
            <a:r>
              <a:rPr lang="en-US" sz="2400" dirty="0" smtClean="0"/>
              <a:t>A local file on filesystem</a:t>
            </a:r>
          </a:p>
          <a:p>
            <a:pPr lvl="1"/>
            <a:r>
              <a:rPr lang="en-US" sz="2400" dirty="0" smtClean="0"/>
              <a:t>A socket to send log messages directly to remote host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syslog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Used as general event mechanism</a:t>
            </a:r>
          </a:p>
          <a:p>
            <a:pPr lvl="1"/>
            <a:r>
              <a:rPr lang="en-US" sz="1800" dirty="0" smtClean="0"/>
              <a:t>Very comprehensive coverage of events</a:t>
            </a:r>
          </a:p>
          <a:p>
            <a:pPr lvl="1"/>
            <a:r>
              <a:rPr lang="en-US" sz="1800" dirty="0" smtClean="0"/>
              <a:t>Management applications as users</a:t>
            </a:r>
          </a:p>
          <a:p>
            <a:pPr lvl="1"/>
            <a:r>
              <a:rPr lang="en-US" sz="1800" dirty="0" smtClean="0"/>
              <a:t>Near-real time</a:t>
            </a:r>
          </a:p>
          <a:p>
            <a:r>
              <a:rPr lang="en-US" sz="2000" dirty="0" smtClean="0"/>
              <a:t>Compare with CLI</a:t>
            </a:r>
          </a:p>
          <a:p>
            <a:pPr lvl="1"/>
            <a:r>
              <a:rPr lang="en-US" sz="1800" dirty="0" smtClean="0"/>
              <a:t>Easy instrumentation</a:t>
            </a:r>
          </a:p>
          <a:p>
            <a:pPr lvl="1"/>
            <a:r>
              <a:rPr lang="en-US" sz="1800" dirty="0" smtClean="0"/>
              <a:t>Comprehensive coverage</a:t>
            </a:r>
          </a:p>
          <a:p>
            <a:pPr lvl="1"/>
            <a:r>
              <a:rPr lang="en-US" sz="1800" dirty="0" smtClean="0"/>
              <a:t>Consumption intended for administrators</a:t>
            </a:r>
          </a:p>
          <a:p>
            <a:pPr lvl="1"/>
            <a:r>
              <a:rPr lang="en-US" sz="1800" dirty="0" smtClean="0"/>
              <a:t>Processed also by management applications</a:t>
            </a:r>
          </a:p>
          <a:p>
            <a:r>
              <a:rPr lang="en-US" sz="2000" dirty="0" err="1" smtClean="0"/>
              <a:t>syslog</a:t>
            </a:r>
            <a:r>
              <a:rPr lang="en-US" sz="2000" dirty="0" smtClean="0"/>
              <a:t> usage</a:t>
            </a:r>
          </a:p>
          <a:p>
            <a:pPr lvl="1"/>
            <a:r>
              <a:rPr lang="en-US" sz="1800" dirty="0" smtClean="0"/>
              <a:t>Many </a:t>
            </a:r>
            <a:r>
              <a:rPr lang="en-US" sz="1800" dirty="0" err="1" smtClean="0"/>
              <a:t>syslog</a:t>
            </a:r>
            <a:r>
              <a:rPr lang="en-US" sz="1800" dirty="0" smtClean="0"/>
              <a:t> messages might never be of any practical use</a:t>
            </a:r>
          </a:p>
          <a:p>
            <a:pPr lvl="1"/>
            <a:r>
              <a:rPr lang="en-US" sz="1800" dirty="0" smtClean="0"/>
              <a:t>Under certain circumstances, the capability to retrace much of the device’s activity trail is invaluable</a:t>
            </a:r>
          </a:p>
          <a:p>
            <a:pPr lvl="2"/>
            <a:r>
              <a:rPr lang="en-US" sz="1600" dirty="0" smtClean="0"/>
              <a:t>Services degrading severely</a:t>
            </a:r>
          </a:p>
          <a:p>
            <a:pPr lvl="2"/>
            <a:r>
              <a:rPr lang="en-US" sz="1600" dirty="0" smtClean="0"/>
              <a:t>Suspected network break-ins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syslog</a:t>
            </a:r>
            <a:r>
              <a:rPr lang="en-US" dirty="0" smtClean="0"/>
              <a:t>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200" dirty="0" smtClean="0"/>
              <a:t>Each message is a line in the log</a:t>
            </a:r>
          </a:p>
          <a:p>
            <a:pPr lvl="1"/>
            <a:r>
              <a:rPr lang="en-US" sz="1800" dirty="0" smtClean="0"/>
              <a:t>Header: Prefix of the line</a:t>
            </a:r>
          </a:p>
          <a:p>
            <a:pPr lvl="1"/>
            <a:r>
              <a:rPr lang="en-US" sz="1800" dirty="0" smtClean="0"/>
              <a:t>Body: Content of message</a:t>
            </a:r>
          </a:p>
          <a:p>
            <a:r>
              <a:rPr lang="en-US" sz="2200" dirty="0" smtClean="0"/>
              <a:t>Header</a:t>
            </a:r>
          </a:p>
          <a:p>
            <a:pPr lvl="1"/>
            <a:r>
              <a:rPr lang="en-US" sz="1800" dirty="0" smtClean="0"/>
              <a:t>Minimal but essential information about the message</a:t>
            </a:r>
          </a:p>
          <a:p>
            <a:pPr lvl="1"/>
            <a:r>
              <a:rPr lang="en-US" sz="1800" dirty="0" smtClean="0"/>
              <a:t>Very structured manner: Time, Host, Severity, Subsystem, Sequence #, …</a:t>
            </a:r>
          </a:p>
          <a:p>
            <a:r>
              <a:rPr lang="en-US" sz="2200" dirty="0" smtClean="0"/>
              <a:t>Body</a:t>
            </a:r>
          </a:p>
          <a:p>
            <a:pPr lvl="1"/>
            <a:r>
              <a:rPr lang="en-US" sz="1800" dirty="0" smtClean="0"/>
              <a:t>The informal content of message</a:t>
            </a:r>
          </a:p>
          <a:p>
            <a:pPr lvl="2"/>
            <a:r>
              <a:rPr lang="en-US" sz="1800" dirty="0" smtClean="0"/>
              <a:t>Even plain English text</a:t>
            </a:r>
          </a:p>
          <a:p>
            <a:r>
              <a:rPr lang="en-US" sz="2200" dirty="0" smtClean="0"/>
              <a:t>However there is not one common standard header for all devices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762000"/>
          </a:xfrm>
        </p:spPr>
        <p:txBody>
          <a:bodyPr/>
          <a:lstStyle/>
          <a:p>
            <a:r>
              <a:rPr lang="en-US" dirty="0" smtClean="0"/>
              <a:t>Network Management Protocol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50136"/>
            <a:ext cx="5943600" cy="484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syslog</a:t>
            </a:r>
            <a:r>
              <a:rPr lang="en-US" dirty="0" smtClean="0"/>
              <a:t> Message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196228"/>
            <a:ext cx="8486775" cy="489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IETF syslog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endParaRPr lang="en-US" sz="2400" dirty="0" smtClean="0"/>
          </a:p>
          <a:p>
            <a:endParaRPr lang="en-US" sz="4400" dirty="0" smtClean="0"/>
          </a:p>
          <a:p>
            <a:endParaRPr lang="en-US" dirty="0" smtClean="0"/>
          </a:p>
          <a:p>
            <a:r>
              <a:rPr lang="en-US" sz="2400" dirty="0" smtClean="0"/>
              <a:t>Message text encoding can (but doesn’t have to) use UTF-8</a:t>
            </a:r>
          </a:p>
          <a:p>
            <a:r>
              <a:rPr lang="en-US" sz="2400" dirty="0" smtClean="0"/>
              <a:t>The priority is a combination of a facility and a severity</a:t>
            </a:r>
          </a:p>
          <a:p>
            <a:pPr lvl="1"/>
            <a:r>
              <a:rPr lang="en-US" sz="2000" dirty="0" smtClean="0"/>
              <a:t>Facility * 8 + severity</a:t>
            </a:r>
          </a:p>
          <a:p>
            <a:r>
              <a:rPr lang="en-US" sz="2400" dirty="0" smtClean="0"/>
              <a:t>Timestamps: RFC 3339</a:t>
            </a:r>
          </a:p>
          <a:p>
            <a:r>
              <a:rPr lang="en-US" sz="2400" dirty="0" smtClean="0"/>
              <a:t>Application name + Process ID </a:t>
            </a:r>
            <a:r>
              <a:rPr lang="en-US" sz="2400" dirty="0" smtClean="0">
                <a:sym typeface="Wingdings" pitchFamily="2" charset="2"/>
              </a:rPr>
              <a:t> Specify the log source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219200"/>
            <a:ext cx="81248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IETF syslog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600" dirty="0" smtClean="0"/>
          </a:p>
          <a:p>
            <a:endParaRPr lang="en-US" sz="2000" dirty="0" smtClean="0"/>
          </a:p>
          <a:p>
            <a:endParaRPr lang="en-US" sz="2800" dirty="0" smtClean="0"/>
          </a:p>
          <a:p>
            <a:r>
              <a:rPr lang="en-US" sz="2400" dirty="0" smtClean="0"/>
              <a:t>Structured Data Element is new staff in IETF </a:t>
            </a:r>
            <a:r>
              <a:rPr lang="en-US" sz="2400" dirty="0" err="1" smtClean="0"/>
              <a:t>syslog</a:t>
            </a:r>
            <a:endParaRPr lang="en-US" sz="2400" dirty="0" smtClean="0"/>
          </a:p>
          <a:p>
            <a:pPr lvl="1"/>
            <a:r>
              <a:rPr lang="en-US" sz="2000" dirty="0" smtClean="0"/>
              <a:t>ID</a:t>
            </a:r>
          </a:p>
          <a:p>
            <a:pPr lvl="1"/>
            <a:r>
              <a:rPr lang="en-US" sz="2000" dirty="0" smtClean="0"/>
              <a:t>Set of (name, value)  </a:t>
            </a:r>
            <a:r>
              <a:rPr lang="en-US" sz="2000" dirty="0" err="1" smtClean="0"/>
              <a:t>tuples</a:t>
            </a:r>
            <a:r>
              <a:rPr lang="en-US" sz="2000" dirty="0" smtClean="0"/>
              <a:t> </a:t>
            </a:r>
          </a:p>
          <a:p>
            <a:r>
              <a:rPr lang="en-US" sz="2200" dirty="0" smtClean="0"/>
              <a:t>Message part is the free format text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219200"/>
            <a:ext cx="81248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02091"/>
            <a:ext cx="8851106" cy="87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syslog</a:t>
            </a:r>
            <a:r>
              <a:rPr lang="en-US" dirty="0" smtClean="0"/>
              <a:t> Severities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38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6096000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Numerical code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Severity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Emergency: system unusable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Alert: e action must be taken immediately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Critical: critical conditions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Error: error conditions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Warning: warning conditions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Notice: normal but significant condition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Informational: informational messages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Debug: debug-level messages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syslog</a:t>
            </a:r>
            <a:r>
              <a:rPr lang="en-US" dirty="0" smtClean="0"/>
              <a:t>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724400" cy="5181600"/>
          </a:xfrm>
        </p:spPr>
        <p:txBody>
          <a:bodyPr/>
          <a:lstStyle/>
          <a:p>
            <a:r>
              <a:rPr lang="en-US" sz="2400" dirty="0" smtClean="0"/>
              <a:t>Priority: facility*8+severity</a:t>
            </a:r>
          </a:p>
          <a:p>
            <a:r>
              <a:rPr lang="en-US" sz="2400" dirty="0" smtClean="0"/>
              <a:t>Examples:</a:t>
            </a:r>
          </a:p>
          <a:p>
            <a:pPr lvl="1"/>
            <a:r>
              <a:rPr lang="en-US" sz="2000" dirty="0" smtClean="0"/>
              <a:t>191: debug of local7 (23*8+7)</a:t>
            </a:r>
          </a:p>
          <a:p>
            <a:pPr lvl="1"/>
            <a:r>
              <a:rPr lang="en-US" sz="2000" dirty="0" smtClean="0"/>
              <a:t>89: critical </a:t>
            </a:r>
            <a:r>
              <a:rPr lang="en-US" sz="2000" dirty="0" err="1" smtClean="0"/>
              <a:t>msg</a:t>
            </a:r>
            <a:r>
              <a:rPr lang="en-US" sz="2000" dirty="0" smtClean="0"/>
              <a:t> from FTP daemon</a:t>
            </a:r>
          </a:p>
          <a:p>
            <a:pPr lvl="1"/>
            <a:r>
              <a:rPr lang="en-US" sz="2000" dirty="0" smtClean="0"/>
              <a:t>30: informational </a:t>
            </a:r>
            <a:r>
              <a:rPr lang="en-US" sz="2000" dirty="0" err="1" smtClean="0"/>
              <a:t>msg</a:t>
            </a:r>
            <a:r>
              <a:rPr lang="en-US" sz="2000" dirty="0" smtClean="0"/>
              <a:t> from system daemon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05400" y="990600"/>
          <a:ext cx="3810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2857500"/>
              </a:tblGrid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Facility 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Kernel</a:t>
                      </a:r>
                      <a:r>
                        <a:rPr lang="en-US" sz="1200" baseline="0" dirty="0" smtClean="0"/>
                        <a:t> Messages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User-level</a:t>
                      </a:r>
                      <a:r>
                        <a:rPr lang="en-US" sz="1200" baseline="0" dirty="0" smtClean="0"/>
                        <a:t> Messages 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Mail System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 Daemons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Security</a:t>
                      </a:r>
                      <a:r>
                        <a:rPr lang="en-US" sz="1200" baseline="0" dirty="0" smtClean="0"/>
                        <a:t> Messages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syslogd</a:t>
                      </a:r>
                      <a:r>
                        <a:rPr lang="en-US" sz="1200" dirty="0" smtClean="0"/>
                        <a:t> Messages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 Printer</a:t>
                      </a:r>
                      <a:r>
                        <a:rPr lang="en-US" sz="1200" baseline="0" dirty="0" smtClean="0"/>
                        <a:t> Subsystem 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 Subsystem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UUCP Subsystem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Clock Daemon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Security Messages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FTP</a:t>
                      </a:r>
                      <a:r>
                        <a:rPr lang="en-US" sz="1200" baseline="0" dirty="0" smtClean="0"/>
                        <a:t> Daemon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NTP Daemon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Log Audit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Log Alert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Clock Daemon</a:t>
                      </a:r>
                      <a:endParaRPr 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r>
                        <a:rPr lang="en-US" sz="1200" baseline="0" dirty="0" smtClean="0"/>
                        <a:t> -- 23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Local (user defined)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syslog</a:t>
            </a:r>
            <a:r>
              <a:rPr lang="en-US" dirty="0" smtClean="0"/>
              <a:t> Deployment: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machine that can generate a message will be called a </a:t>
            </a:r>
            <a:r>
              <a:rPr lang="en-US" dirty="0" smtClean="0">
                <a:solidFill>
                  <a:srgbClr val="C00000"/>
                </a:solidFill>
              </a:rPr>
              <a:t>"device"</a:t>
            </a:r>
          </a:p>
          <a:p>
            <a:pPr eaLnBrk="1" hangingPunct="1">
              <a:defRPr/>
            </a:pPr>
            <a:r>
              <a:rPr lang="en-US" dirty="0" smtClean="0"/>
              <a:t>A machine that can receive the message and forward it to another machine will be called a </a:t>
            </a:r>
            <a:r>
              <a:rPr lang="en-US" dirty="0" smtClean="0">
                <a:solidFill>
                  <a:srgbClr val="C00000"/>
                </a:solidFill>
              </a:rPr>
              <a:t>"relay"</a:t>
            </a:r>
          </a:p>
          <a:p>
            <a:pPr eaLnBrk="1" hangingPunct="1">
              <a:defRPr/>
            </a:pPr>
            <a:r>
              <a:rPr lang="en-US" dirty="0" smtClean="0"/>
              <a:t>A machine that receives the message and does not relay it to any other machines will be called a </a:t>
            </a:r>
            <a:r>
              <a:rPr lang="en-US" dirty="0" smtClean="0">
                <a:solidFill>
                  <a:srgbClr val="C00000"/>
                </a:solidFill>
              </a:rPr>
              <a:t>"collector"</a:t>
            </a:r>
            <a:endParaRPr lang="en-US" dirty="0" smtClean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r>
              <a:rPr lang="en-US" dirty="0" smtClean="0"/>
              <a:t>This has been known as a </a:t>
            </a:r>
            <a:r>
              <a:rPr lang="en-US" dirty="0" smtClean="0">
                <a:solidFill>
                  <a:srgbClr val="C00000"/>
                </a:solidFill>
              </a:rPr>
              <a:t>"</a:t>
            </a:r>
            <a:r>
              <a:rPr lang="en-US" dirty="0" err="1" smtClean="0">
                <a:solidFill>
                  <a:srgbClr val="C00000"/>
                </a:solidFill>
              </a:rPr>
              <a:t>syslog</a:t>
            </a:r>
            <a:r>
              <a:rPr lang="en-US" dirty="0" smtClean="0">
                <a:solidFill>
                  <a:srgbClr val="C00000"/>
                </a:solidFill>
              </a:rPr>
              <a:t> server"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syslog</a:t>
            </a:r>
            <a:r>
              <a:rPr lang="en-US" dirty="0" smtClean="0"/>
              <a:t> Deployment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2600325"/>
            <a:ext cx="5648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syslog</a:t>
            </a:r>
            <a:r>
              <a:rPr lang="en-US" dirty="0" smtClean="0"/>
              <a:t> Deployment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95425"/>
            <a:ext cx="53911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syslog</a:t>
            </a:r>
            <a:r>
              <a:rPr lang="en-US" dirty="0" smtClean="0"/>
              <a:t> Deployment Option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466850"/>
            <a:ext cx="80962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syslog</a:t>
            </a:r>
            <a:r>
              <a:rPr lang="en-US" dirty="0" smtClean="0"/>
              <a:t> Deployment Option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5400" dirty="0" smtClean="0"/>
          </a:p>
          <a:p>
            <a:endParaRPr lang="en-US" sz="2400" dirty="0" smtClean="0"/>
          </a:p>
          <a:p>
            <a:endParaRPr lang="en-US" sz="40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r>
              <a:rPr lang="en-US" sz="2000" dirty="0" smtClean="0"/>
              <a:t>Example filters:</a:t>
            </a:r>
          </a:p>
          <a:p>
            <a:pPr lvl="1"/>
            <a:r>
              <a:rPr lang="en-US" sz="1800" dirty="0" smtClean="0"/>
              <a:t>Severity</a:t>
            </a:r>
          </a:p>
          <a:p>
            <a:pPr lvl="1"/>
            <a:r>
              <a:rPr lang="en-US" sz="1800" dirty="0" smtClean="0"/>
              <a:t>Facility</a:t>
            </a:r>
          </a:p>
          <a:p>
            <a:pPr lvl="1"/>
            <a:r>
              <a:rPr lang="en-US" sz="1800" dirty="0" smtClean="0"/>
              <a:t>Message ID</a:t>
            </a:r>
          </a:p>
          <a:p>
            <a:pPr lvl="1"/>
            <a:r>
              <a:rPr lang="en-US" sz="1800" dirty="0" smtClean="0"/>
              <a:t>Regular expression on message body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143000"/>
            <a:ext cx="7200900" cy="34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 Protocol: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dirty="0" smtClean="0"/>
              <a:t>A L4/7 protocol for end-to-end communication</a:t>
            </a:r>
          </a:p>
          <a:p>
            <a:pPr lvl="1"/>
            <a:r>
              <a:rPr lang="en-US" dirty="0" smtClean="0"/>
              <a:t>In fact, it is a separated independent protocol </a:t>
            </a:r>
          </a:p>
          <a:p>
            <a:r>
              <a:rPr lang="en-US" dirty="0" smtClean="0"/>
              <a:t>However, NM protocols impose restrictions on transport protocols</a:t>
            </a:r>
          </a:p>
          <a:p>
            <a:pPr lvl="1"/>
            <a:r>
              <a:rPr lang="en-US" dirty="0" smtClean="0"/>
              <a:t>Make assumptions and depend on it </a:t>
            </a:r>
          </a:p>
          <a:p>
            <a:pPr lvl="1"/>
            <a:r>
              <a:rPr lang="en-US" dirty="0" smtClean="0"/>
              <a:t>Management interface specifies it</a:t>
            </a:r>
          </a:p>
          <a:p>
            <a:r>
              <a:rPr lang="en-US" dirty="0" smtClean="0"/>
              <a:t>E.g.,</a:t>
            </a:r>
          </a:p>
          <a:p>
            <a:pPr lvl="1"/>
            <a:r>
              <a:rPr lang="en-US" dirty="0" smtClean="0"/>
              <a:t>SNMP: UDP</a:t>
            </a:r>
          </a:p>
          <a:p>
            <a:pPr lvl="1"/>
            <a:r>
              <a:rPr lang="en-US" dirty="0" err="1" smtClean="0"/>
              <a:t>NetConf</a:t>
            </a:r>
            <a:r>
              <a:rPr lang="en-US" dirty="0" smtClean="0"/>
              <a:t>: RPC on SSH on TCP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syslog</a:t>
            </a:r>
            <a:r>
              <a:rPr lang="en-US" sz="3600" dirty="0" smtClean="0"/>
              <a:t> Deployment Options: RFC 5424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35480"/>
            <a:ext cx="8534400" cy="36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762000"/>
          </a:xfrm>
        </p:spPr>
        <p:txBody>
          <a:bodyPr/>
          <a:lstStyle/>
          <a:p>
            <a:r>
              <a:rPr lang="en-US" sz="3700" dirty="0" err="1" smtClean="0"/>
              <a:t>syslog</a:t>
            </a:r>
            <a:r>
              <a:rPr lang="en-US" sz="3700" dirty="0" smtClean="0"/>
              <a:t> Deployment: Security &amp; Reliability  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Authentication: No authentication mechanism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Misconfigured</a:t>
            </a:r>
            <a:r>
              <a:rPr lang="en-US" sz="2400" dirty="0" smtClean="0"/>
              <a:t> devices or attacker can send fake log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Integrity: No integrity mechanism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Confidentiality: Plain-text protocol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Sequenced delivery: No guarantee for ordered delivery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Reliable delivery: No acknowledgement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If these are major concerns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syslog</a:t>
            </a:r>
            <a:r>
              <a:rPr lang="en-US" sz="2400" dirty="0" smtClean="0"/>
              <a:t> over TCP: RFC 6587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syslog</a:t>
            </a:r>
            <a:r>
              <a:rPr lang="en-US" sz="2400" dirty="0" smtClean="0"/>
              <a:t> over TLS: RFC 5425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C2C2"/>
                </a:solidFill>
              </a:rPr>
              <a:t>Network Management Protocol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Communication Patterns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SNMP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CLI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syslog</a:t>
            </a:r>
            <a:endParaRPr lang="en-US" dirty="0" smtClean="0">
              <a:solidFill>
                <a:srgbClr val="C2C2C2"/>
              </a:solidFill>
            </a:endParaRPr>
          </a:p>
          <a:p>
            <a:r>
              <a:rPr lang="en-US" dirty="0" smtClean="0"/>
              <a:t>Netconf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NetFlow</a:t>
            </a:r>
            <a:r>
              <a:rPr lang="en-US" dirty="0" smtClean="0">
                <a:solidFill>
                  <a:srgbClr val="C2C2C2"/>
                </a:solidFill>
              </a:rPr>
              <a:t>/IPFIX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SNMP not well suited for configuration management</a:t>
            </a:r>
          </a:p>
          <a:p>
            <a:pPr lvl="1"/>
            <a:r>
              <a:rPr lang="en-US" sz="2000" dirty="0" smtClean="0"/>
              <a:t>Security concerns (real (v1, v2c) or perceived (v3))</a:t>
            </a:r>
          </a:p>
          <a:p>
            <a:pPr lvl="1"/>
            <a:r>
              <a:rPr lang="en-US" sz="2000" dirty="0" smtClean="0"/>
              <a:t>Non-task oriented data model or transaction support</a:t>
            </a:r>
          </a:p>
          <a:p>
            <a:r>
              <a:rPr lang="en-US" sz="2400" dirty="0" smtClean="0"/>
              <a:t>CLI not well suited as programmatic interface</a:t>
            </a:r>
          </a:p>
          <a:p>
            <a:pPr lvl="1"/>
            <a:r>
              <a:rPr lang="en-US" sz="2000" dirty="0" smtClean="0"/>
              <a:t>Screen scraping</a:t>
            </a:r>
          </a:p>
          <a:p>
            <a:pPr lvl="1"/>
            <a:r>
              <a:rPr lang="en-US" sz="2000" dirty="0" smtClean="0"/>
              <a:t>Lack of </a:t>
            </a:r>
            <a:r>
              <a:rPr lang="en-US" sz="2000" dirty="0" err="1" smtClean="0"/>
              <a:t>transactionality</a:t>
            </a:r>
            <a:endParaRPr lang="en-US" sz="2000" dirty="0" smtClean="0"/>
          </a:p>
          <a:p>
            <a:pPr lvl="1"/>
            <a:r>
              <a:rPr lang="en-US" sz="2000" dirty="0" smtClean="0"/>
              <a:t>Lack of programmatic return codes</a:t>
            </a:r>
          </a:p>
          <a:p>
            <a:r>
              <a:rPr lang="en-US" sz="2400" dirty="0" smtClean="0"/>
              <a:t>As a result, room for a programmatic interface to address configuration management needs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                                           Netconf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038600" y="5029200"/>
            <a:ext cx="762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configuration management</a:t>
            </a:r>
          </a:p>
          <a:p>
            <a:pPr lvl="1"/>
            <a:r>
              <a:rPr lang="en-US" dirty="0" smtClean="0"/>
              <a:t>Manage configurations and sub-configurations</a:t>
            </a:r>
          </a:p>
          <a:p>
            <a:pPr lvl="2"/>
            <a:r>
              <a:rPr lang="en-US" dirty="0" smtClean="0"/>
              <a:t>edit, copy, transfer, retrieve, merge, delete, ..</a:t>
            </a:r>
          </a:p>
          <a:p>
            <a:pPr lvl="1"/>
            <a:r>
              <a:rPr lang="en-US" dirty="0" smtClean="0"/>
              <a:t>Might extend into other areas, but not yet!!</a:t>
            </a:r>
          </a:p>
          <a:p>
            <a:pPr lvl="2"/>
            <a:r>
              <a:rPr lang="en-US" dirty="0" smtClean="0"/>
              <a:t>Operational data</a:t>
            </a:r>
          </a:p>
          <a:p>
            <a:pPr lvl="3"/>
            <a:r>
              <a:rPr lang="en-US" dirty="0" smtClean="0"/>
              <a:t>Why limit retrieval function just to configuration data</a:t>
            </a:r>
          </a:p>
          <a:p>
            <a:pPr lvl="2"/>
            <a:r>
              <a:rPr lang="en-US" dirty="0" smtClean="0"/>
              <a:t>Events</a:t>
            </a:r>
          </a:p>
          <a:p>
            <a:pPr lvl="3"/>
            <a:r>
              <a:rPr lang="en-US" dirty="0" smtClean="0"/>
              <a:t>Events included to notify configuration changes</a:t>
            </a:r>
          </a:p>
          <a:p>
            <a:pPr lvl="1"/>
            <a:r>
              <a:rPr lang="en-US" dirty="0" smtClean="0"/>
              <a:t>Utilizes Web technologies</a:t>
            </a:r>
          </a:p>
          <a:p>
            <a:pPr lvl="2"/>
            <a:r>
              <a:rPr lang="en-US" dirty="0" smtClean="0"/>
              <a:t>Specifically, XML (but not Web services)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Championed by 2 IETF working groups</a:t>
            </a:r>
          </a:p>
          <a:p>
            <a:pPr lvl="1"/>
            <a:r>
              <a:rPr lang="en-US" sz="2400" dirty="0" smtClean="0"/>
              <a:t>Netconf – Netconf itself</a:t>
            </a:r>
          </a:p>
          <a:p>
            <a:r>
              <a:rPr lang="en-US" sz="2800" dirty="0" smtClean="0"/>
              <a:t>Netconf protocol a standard since early 2008, revised 2011</a:t>
            </a:r>
          </a:p>
          <a:p>
            <a:r>
              <a:rPr lang="en-US" sz="2800" dirty="0" smtClean="0"/>
              <a:t>YANG (</a:t>
            </a:r>
            <a:r>
              <a:rPr lang="en-US" sz="2800" dirty="0" err="1" smtClean="0"/>
              <a:t>Netconf’s</a:t>
            </a:r>
            <a:r>
              <a:rPr lang="en-US" sz="2800" dirty="0" smtClean="0"/>
              <a:t> SMIv2) a standard since 2010</a:t>
            </a:r>
          </a:p>
          <a:p>
            <a:r>
              <a:rPr lang="en-US" sz="2800" dirty="0" smtClean="0"/>
              <a:t>Netconf implementations by Cisco and Juniper</a:t>
            </a:r>
          </a:p>
          <a:p>
            <a:r>
              <a:rPr lang="en-US" sz="2800" dirty="0" smtClean="0"/>
              <a:t>No commercial management applications yet</a:t>
            </a:r>
          </a:p>
          <a:p>
            <a:r>
              <a:rPr lang="en-US" sz="2800" dirty="0" smtClean="0"/>
              <a:t>Still young - success yet to be determined – but increasing traction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</a:t>
            </a:r>
            <a:r>
              <a:rPr lang="en-US" dirty="0" err="1" smtClean="0"/>
              <a:t>Datastores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Document-oriented approach for device configuration</a:t>
            </a:r>
          </a:p>
          <a:p>
            <a:pPr lvl="1"/>
            <a:r>
              <a:rPr lang="en-US" sz="2400" dirty="0" smtClean="0"/>
              <a:t>Configuration can be considered as </a:t>
            </a:r>
            <a:r>
              <a:rPr lang="en-US" sz="2400" dirty="0" smtClean="0">
                <a:solidFill>
                  <a:srgbClr val="C00000"/>
                </a:solidFill>
              </a:rPr>
              <a:t>structured</a:t>
            </a:r>
            <a:r>
              <a:rPr lang="en-US" sz="2400" dirty="0" smtClean="0"/>
              <a:t> document</a:t>
            </a:r>
          </a:p>
          <a:p>
            <a:pPr lvl="2"/>
            <a:r>
              <a:rPr lang="en-US" sz="2000" dirty="0" smtClean="0"/>
              <a:t>Can be retrieved or manipulated</a:t>
            </a:r>
          </a:p>
          <a:p>
            <a:pPr lvl="1"/>
            <a:r>
              <a:rPr lang="en-US" sz="2400" dirty="0" smtClean="0"/>
              <a:t>A filtering mechanism to retrieve/modify a subset of configuration </a:t>
            </a:r>
          </a:p>
          <a:p>
            <a:r>
              <a:rPr lang="en-US" sz="2800" dirty="0" smtClean="0"/>
              <a:t>Configuration information contained in </a:t>
            </a:r>
            <a:r>
              <a:rPr lang="en-US" sz="2800" dirty="0" err="1" smtClean="0">
                <a:solidFill>
                  <a:srgbClr val="C00000"/>
                </a:solidFill>
              </a:rPr>
              <a:t>datastore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/>
              <a:t>In essence, the Netconf MIB</a:t>
            </a:r>
          </a:p>
          <a:p>
            <a:pPr lvl="1"/>
            <a:r>
              <a:rPr lang="en-US" sz="2400" dirty="0" smtClean="0"/>
              <a:t>Hierarchical structure: </a:t>
            </a:r>
            <a:r>
              <a:rPr lang="en-US" sz="2400" dirty="0" err="1" smtClean="0"/>
              <a:t>datastore</a:t>
            </a:r>
            <a:r>
              <a:rPr lang="en-US" sz="2400" dirty="0" smtClean="0"/>
              <a:t> contains other </a:t>
            </a:r>
            <a:r>
              <a:rPr lang="en-US" sz="2400" dirty="0" err="1" smtClean="0"/>
              <a:t>datastores</a:t>
            </a: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</a:t>
            </a:r>
            <a:r>
              <a:rPr lang="en-US" dirty="0" err="1" smtClean="0"/>
              <a:t>Datastores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400" dirty="0" smtClean="0"/>
              <a:t>Multiple </a:t>
            </a:r>
            <a:r>
              <a:rPr lang="en-US" sz="2400" dirty="0" err="1" smtClean="0"/>
              <a:t>datastores</a:t>
            </a:r>
            <a:r>
              <a:rPr lang="en-US" sz="2400" dirty="0" smtClean="0"/>
              <a:t> can exist (think configuration files)</a:t>
            </a:r>
          </a:p>
          <a:p>
            <a:pPr lvl="1"/>
            <a:r>
              <a:rPr lang="en-US" sz="2000" dirty="0" smtClean="0"/>
              <a:t>&lt;running&gt;– like running config</a:t>
            </a:r>
          </a:p>
          <a:p>
            <a:pPr lvl="1"/>
            <a:r>
              <a:rPr lang="en-US" sz="2000" dirty="0" smtClean="0"/>
              <a:t>&lt;startup&gt; – like startup config</a:t>
            </a:r>
          </a:p>
          <a:p>
            <a:pPr lvl="1"/>
            <a:r>
              <a:rPr lang="en-US" sz="2000" dirty="0" smtClean="0"/>
              <a:t>&lt;candidate&gt; – a separate </a:t>
            </a:r>
            <a:r>
              <a:rPr lang="en-US" sz="2000" dirty="0" err="1" smtClean="0"/>
              <a:t>datastore</a:t>
            </a:r>
            <a:r>
              <a:rPr lang="en-US" sz="2000" dirty="0" smtClean="0"/>
              <a:t> to hold a configuration that could be applied at some other point in time</a:t>
            </a:r>
          </a:p>
          <a:p>
            <a:pPr lvl="2"/>
            <a:r>
              <a:rPr lang="en-US" sz="2000" dirty="0" smtClean="0"/>
              <a:t>Does not need to be supported</a:t>
            </a:r>
          </a:p>
          <a:p>
            <a:pPr lvl="2"/>
            <a:r>
              <a:rPr lang="en-US" sz="2000" dirty="0" smtClean="0"/>
              <a:t>Availability “negotiated”  during connection establishment</a:t>
            </a:r>
          </a:p>
          <a:p>
            <a:r>
              <a:rPr lang="en-US" sz="2400" dirty="0" smtClean="0"/>
              <a:t>In Netconf terminology, Managing the device means managing its </a:t>
            </a:r>
            <a:r>
              <a:rPr lang="en-US" sz="2400" dirty="0" err="1" smtClean="0"/>
              <a:t>datastore</a:t>
            </a:r>
            <a:r>
              <a:rPr lang="en-US" sz="2400" dirty="0" smtClean="0"/>
              <a:t>(s)</a:t>
            </a:r>
          </a:p>
          <a:p>
            <a:pPr lvl="1"/>
            <a:r>
              <a:rPr lang="en-US" sz="2000" dirty="0" smtClean="0"/>
              <a:t>Operations applied against </a:t>
            </a:r>
            <a:r>
              <a:rPr lang="en-US" sz="2000" dirty="0" err="1" smtClean="0"/>
              <a:t>datastores</a:t>
            </a:r>
            <a:endParaRPr lang="en-US" sz="2000" dirty="0" smtClean="0"/>
          </a:p>
          <a:p>
            <a:pPr lvl="1"/>
            <a:r>
              <a:rPr lang="en-US" sz="2000" dirty="0" err="1" smtClean="0"/>
              <a:t>Subtree</a:t>
            </a:r>
            <a:r>
              <a:rPr lang="en-US" sz="2000" dirty="0" smtClean="0"/>
              <a:t> filtering: apply operation against a particular subset</a:t>
            </a:r>
          </a:p>
          <a:p>
            <a:pPr lvl="2"/>
            <a:r>
              <a:rPr lang="en-US" sz="1800" dirty="0" smtClean="0"/>
              <a:t>E.g. configuration of a card or subsystem	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</a:t>
            </a:r>
            <a:r>
              <a:rPr lang="en-US" dirty="0" err="1" smtClean="0"/>
              <a:t>Datastore</a:t>
            </a:r>
            <a:r>
              <a:rPr lang="en-US" dirty="0" smtClean="0"/>
              <a:t>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81100"/>
            <a:ext cx="66198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&amp;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400" dirty="0" smtClean="0"/>
              <a:t>Every management operation (every request and every response) is encoded as an XML document</a:t>
            </a:r>
          </a:p>
          <a:p>
            <a:pPr lvl="1"/>
            <a:r>
              <a:rPr lang="en-US" sz="2000" dirty="0" smtClean="0"/>
              <a:t>The requested operation &amp; response </a:t>
            </a:r>
          </a:p>
          <a:p>
            <a:pPr lvl="1"/>
            <a:r>
              <a:rPr lang="en-US" sz="2000" dirty="0" smtClean="0"/>
              <a:t>The operation parameters</a:t>
            </a:r>
            <a:endParaRPr lang="en-US" sz="1800" dirty="0" smtClean="0"/>
          </a:p>
          <a:p>
            <a:r>
              <a:rPr lang="en-US" sz="2400" dirty="0" smtClean="0"/>
              <a:t>Configuration information inside a </a:t>
            </a:r>
            <a:r>
              <a:rPr lang="en-US" sz="2400" dirty="0" err="1" smtClean="0"/>
              <a:t>datastore</a:t>
            </a:r>
            <a:r>
              <a:rPr lang="en-US" sz="2400" dirty="0" smtClean="0"/>
              <a:t> is itself encoded in XML</a:t>
            </a:r>
          </a:p>
          <a:p>
            <a:pPr lvl="1"/>
            <a:r>
              <a:rPr lang="en-US" sz="2000" dirty="0" err="1" smtClean="0"/>
              <a:t>datastore</a:t>
            </a:r>
            <a:r>
              <a:rPr lang="en-US" sz="2000" dirty="0" smtClean="0"/>
              <a:t> contains tags that divide the configuration information into different portions</a:t>
            </a:r>
          </a:p>
          <a:p>
            <a:pPr lvl="1"/>
            <a:r>
              <a:rPr lang="en-US" sz="2000" dirty="0" smtClean="0"/>
              <a:t>No predefined tags</a:t>
            </a:r>
          </a:p>
          <a:p>
            <a:r>
              <a:rPr lang="en-US" sz="2400" dirty="0" smtClean="0"/>
              <a:t>Management information must be “XML-</a:t>
            </a:r>
            <a:r>
              <a:rPr lang="en-US" sz="2400" dirty="0" err="1" smtClean="0"/>
              <a:t>ized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Sophisticated XML document  </a:t>
            </a:r>
          </a:p>
          <a:p>
            <a:pPr lvl="1"/>
            <a:r>
              <a:rPr lang="en-US" sz="2000" dirty="0" smtClean="0"/>
              <a:t>A set of XML tags to delimit a configuration file in its entirety</a:t>
            </a:r>
          </a:p>
          <a:p>
            <a:pPr lvl="2"/>
            <a:r>
              <a:rPr lang="en-US" sz="1800" dirty="0" smtClean="0"/>
              <a:t>Just a few XML tags for lot of CLI command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 Protocol: Remote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 to implement performing remote operations</a:t>
            </a:r>
          </a:p>
          <a:p>
            <a:pPr lvl="1"/>
            <a:r>
              <a:rPr lang="en-US" dirty="0" smtClean="0"/>
              <a:t>Are not a separated protocol</a:t>
            </a:r>
          </a:p>
          <a:p>
            <a:pPr lvl="1"/>
            <a:r>
              <a:rPr lang="en-US" dirty="0" smtClean="0"/>
              <a:t>Are provided by the management protocol</a:t>
            </a:r>
          </a:p>
          <a:p>
            <a:pPr lvl="1"/>
            <a:r>
              <a:rPr lang="en-US" dirty="0" smtClean="0"/>
              <a:t>May not present in every NM protocol </a:t>
            </a:r>
          </a:p>
          <a:p>
            <a:r>
              <a:rPr lang="en-US" dirty="0" smtClean="0"/>
              <a:t>Major functionalities</a:t>
            </a:r>
          </a:p>
          <a:p>
            <a:pPr lvl="1"/>
            <a:r>
              <a:rPr lang="en-US" dirty="0" smtClean="0"/>
              <a:t>Association control</a:t>
            </a:r>
          </a:p>
          <a:p>
            <a:pPr lvl="1"/>
            <a:r>
              <a:rPr lang="en-US" dirty="0" smtClean="0"/>
              <a:t>Remote operation call/invocation</a:t>
            </a:r>
          </a:p>
          <a:p>
            <a:pPr lvl="1"/>
            <a:r>
              <a:rPr lang="en-US" dirty="0" smtClean="0"/>
              <a:t>Payload encoding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850" y="1410102"/>
            <a:ext cx="3486150" cy="460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Message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839075" cy="503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12753"/>
            <a:ext cx="8482012" cy="44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Reply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43125"/>
            <a:ext cx="86963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9296400" cy="5181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&lt;edit-</a:t>
            </a:r>
            <a:r>
              <a:rPr lang="en-US" sz="2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sz="2400" dirty="0" smtClean="0"/>
              <a:t>One of 4 operations:</a:t>
            </a:r>
          </a:p>
          <a:p>
            <a:pPr lvl="2"/>
            <a:r>
              <a:rPr lang="en-US" sz="2400" dirty="0" smtClean="0"/>
              <a:t>Merge (default)</a:t>
            </a:r>
          </a:p>
          <a:p>
            <a:pPr lvl="2"/>
            <a:r>
              <a:rPr lang="en-US" sz="2400" dirty="0" smtClean="0"/>
              <a:t>Replace (delete any existing configuration in </a:t>
            </a:r>
            <a:r>
              <a:rPr lang="en-US" sz="2400" dirty="0" err="1" smtClean="0"/>
              <a:t>datastore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Create (error if </a:t>
            </a:r>
            <a:r>
              <a:rPr lang="en-US" sz="2400" dirty="0" err="1" smtClean="0"/>
              <a:t>config</a:t>
            </a:r>
            <a:r>
              <a:rPr lang="en-US" sz="2400" dirty="0" smtClean="0"/>
              <a:t>/</a:t>
            </a:r>
            <a:r>
              <a:rPr lang="en-US" sz="2400" dirty="0" err="1" smtClean="0"/>
              <a:t>subtree</a:t>
            </a:r>
            <a:r>
              <a:rPr lang="en-US" sz="2400" dirty="0" smtClean="0"/>
              <a:t> exists already)</a:t>
            </a:r>
          </a:p>
          <a:p>
            <a:pPr lvl="2"/>
            <a:r>
              <a:rPr lang="en-US" sz="2400" dirty="0" smtClean="0"/>
              <a:t>Delete</a:t>
            </a:r>
          </a:p>
          <a:p>
            <a:pPr lvl="1"/>
            <a:r>
              <a:rPr lang="en-US" sz="2400" dirty="0" smtClean="0"/>
              <a:t>Target: which </a:t>
            </a:r>
            <a:r>
              <a:rPr lang="en-US" sz="2400" dirty="0" err="1" smtClean="0"/>
              <a:t>datastore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Config: the configuration to be applied</a:t>
            </a:r>
          </a:p>
          <a:p>
            <a:pPr lvl="1"/>
            <a:r>
              <a:rPr lang="en-US" sz="2400" dirty="0" smtClean="0"/>
              <a:t>Optionally (not always supported, negotiated up-front):</a:t>
            </a:r>
          </a:p>
          <a:p>
            <a:pPr lvl="2"/>
            <a:r>
              <a:rPr lang="en-US" sz="2400" dirty="0" smtClean="0"/>
              <a:t>Test-option (validate before applying)</a:t>
            </a:r>
          </a:p>
          <a:p>
            <a:pPr lvl="2"/>
            <a:r>
              <a:rPr lang="en-US" sz="2400" dirty="0" smtClean="0"/>
              <a:t>Error-option (stop[default] / continue/ rollback on error)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Operations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&lt;copy-config&gt;</a:t>
            </a:r>
          </a:p>
          <a:p>
            <a:pPr lvl="1"/>
            <a:r>
              <a:rPr lang="en-US" sz="2400" dirty="0" smtClean="0"/>
              <a:t>Copy from a source to a target</a:t>
            </a:r>
          </a:p>
          <a:p>
            <a:pPr lvl="1"/>
            <a:r>
              <a:rPr lang="en-US" sz="2400" dirty="0" smtClean="0"/>
              <a:t>Target is overwritten or created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&lt;delete-</a:t>
            </a:r>
            <a:r>
              <a:rPr lang="en-US" sz="2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sz="2400" dirty="0" smtClean="0"/>
              <a:t>Cannot have &lt;running&gt; as target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&lt;lock&gt;, &lt;unlock&gt;</a:t>
            </a:r>
          </a:p>
          <a:p>
            <a:pPr lvl="1"/>
            <a:r>
              <a:rPr lang="en-US" sz="2400" dirty="0" err="1" smtClean="0"/>
              <a:t>Datastores</a:t>
            </a:r>
            <a:r>
              <a:rPr lang="en-US" sz="2400" dirty="0" smtClean="0"/>
              <a:t> only available  as target as a whole</a:t>
            </a:r>
          </a:p>
          <a:p>
            <a:pPr lvl="2"/>
            <a:r>
              <a:rPr lang="en-US" sz="2200" dirty="0" smtClean="0"/>
              <a:t>Cannot just lock </a:t>
            </a:r>
            <a:r>
              <a:rPr lang="en-US" sz="2200" dirty="0" err="1" smtClean="0"/>
              <a:t>subtree</a:t>
            </a:r>
            <a:endParaRPr lang="en-US" sz="2200" dirty="0" smtClean="0"/>
          </a:p>
          <a:p>
            <a:pPr lvl="1"/>
            <a:r>
              <a:rPr lang="en-US" sz="2400" dirty="0" smtClean="0"/>
              <a:t>Locks apply beyond scope of Netconf itself </a:t>
            </a:r>
          </a:p>
          <a:p>
            <a:pPr lvl="2"/>
            <a:r>
              <a:rPr lang="en-US" sz="2200" dirty="0" smtClean="0"/>
              <a:t>Cannot change contents of a </a:t>
            </a:r>
            <a:r>
              <a:rPr lang="en-US" sz="2200" dirty="0" err="1" smtClean="0"/>
              <a:t>datastore</a:t>
            </a:r>
            <a:r>
              <a:rPr lang="en-US" sz="2200" dirty="0" smtClean="0"/>
              <a:t> through other management interfaces either, e.g., CLI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Operations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&lt;get-</a:t>
            </a:r>
            <a:r>
              <a:rPr lang="en-US" sz="2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sz="2400" dirty="0" smtClean="0"/>
              <a:t>source: which </a:t>
            </a:r>
            <a:r>
              <a:rPr lang="en-US" sz="2400" dirty="0" err="1" smtClean="0"/>
              <a:t>datastore</a:t>
            </a:r>
            <a:endParaRPr lang="en-US" sz="2400" dirty="0" smtClean="0"/>
          </a:p>
          <a:p>
            <a:pPr lvl="1"/>
            <a:r>
              <a:rPr lang="en-US" sz="2400" dirty="0" smtClean="0"/>
              <a:t>filter: which portions/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 (e.g. specified using </a:t>
            </a:r>
            <a:r>
              <a:rPr lang="en-US" sz="2400" dirty="0" err="1" smtClean="0"/>
              <a:t>xpath</a:t>
            </a:r>
            <a:r>
              <a:rPr lang="en-US" sz="2400" dirty="0" smtClean="0"/>
              <a:t>)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&lt;get&gt;</a:t>
            </a:r>
          </a:p>
          <a:p>
            <a:pPr lvl="1"/>
            <a:r>
              <a:rPr lang="en-US" sz="2400" dirty="0" smtClean="0"/>
              <a:t>Like 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&lt;get-config&gt;</a:t>
            </a:r>
            <a:r>
              <a:rPr lang="en-US" sz="2400" dirty="0" smtClean="0"/>
              <a:t>, but can include operational data</a:t>
            </a:r>
          </a:p>
          <a:p>
            <a:pPr lvl="1"/>
            <a:r>
              <a:rPr lang="en-US" sz="2400" dirty="0" smtClean="0"/>
              <a:t>Why a separate operation?</a:t>
            </a:r>
          </a:p>
          <a:p>
            <a:pPr lvl="2"/>
            <a:r>
              <a:rPr lang="en-US" sz="2400" dirty="0" smtClean="0"/>
              <a:t>Generated very differently: file transfer </a:t>
            </a:r>
            <a:r>
              <a:rPr lang="en-US" sz="2400" dirty="0" err="1" smtClean="0"/>
              <a:t>vs</a:t>
            </a:r>
            <a:r>
              <a:rPr lang="en-US" sz="2400" dirty="0" smtClean="0"/>
              <a:t> memory dump</a:t>
            </a:r>
          </a:p>
          <a:p>
            <a:pPr lvl="2"/>
            <a:r>
              <a:rPr lang="en-US" sz="2400" dirty="0" smtClean="0"/>
              <a:t>Retrieving operational data can take a lot more time and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Operations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&lt;close-session&gt;</a:t>
            </a:r>
          </a:p>
          <a:p>
            <a:pPr lvl="1"/>
            <a:r>
              <a:rPr lang="en-US" sz="2400" dirty="0" smtClean="0"/>
              <a:t>Graceful session termination </a:t>
            </a:r>
            <a:endParaRPr lang="en-US" sz="24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&lt;kill-session&gt;</a:t>
            </a:r>
          </a:p>
          <a:p>
            <a:pPr lvl="1"/>
            <a:r>
              <a:rPr lang="en-US" sz="2400" dirty="0" smtClean="0"/>
              <a:t>Abort session</a:t>
            </a:r>
          </a:p>
          <a:p>
            <a:r>
              <a:rPr lang="en-US" sz="2800" dirty="0" smtClean="0"/>
              <a:t>Why a separate operation?</a:t>
            </a:r>
          </a:p>
          <a:p>
            <a:pPr lvl="1"/>
            <a:r>
              <a:rPr lang="en-US" sz="2400" dirty="0" smtClean="0"/>
              <a:t>Outstanding requests responded to, or not</a:t>
            </a:r>
          </a:p>
          <a:p>
            <a:pPr lvl="1"/>
            <a:r>
              <a:rPr lang="en-US" sz="2400" dirty="0" smtClean="0"/>
              <a:t>Locks released, or not</a:t>
            </a:r>
          </a:p>
          <a:p>
            <a:pPr lvl="1"/>
            <a:r>
              <a:rPr lang="en-US" sz="2400" dirty="0" smtClean="0"/>
              <a:t>Rollbacks of 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&lt;edit-config&gt;</a:t>
            </a:r>
            <a:r>
              <a:rPr lang="en-US" sz="2400" dirty="0" smtClean="0"/>
              <a:t> “in transit” performed, or not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Operations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9067800" cy="5181600"/>
          </a:xfrm>
        </p:spPr>
        <p:txBody>
          <a:bodyPr/>
          <a:lstStyle/>
          <a:p>
            <a:r>
              <a:rPr lang="en-US" dirty="0" smtClean="0"/>
              <a:t>Session establishment</a:t>
            </a:r>
          </a:p>
          <a:p>
            <a:pPr lvl="1"/>
            <a:r>
              <a:rPr lang="en-US" dirty="0" smtClean="0"/>
              <a:t>A handshake of </a:t>
            </a:r>
            <a:r>
              <a:rPr lang="en-US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&lt;hello&gt;</a:t>
            </a:r>
            <a:r>
              <a:rPr lang="en-US" dirty="0" smtClean="0"/>
              <a:t> messages at beginning of each session</a:t>
            </a:r>
          </a:p>
          <a:p>
            <a:pPr lvl="1"/>
            <a:r>
              <a:rPr lang="en-US" dirty="0" smtClean="0"/>
              <a:t>Assign a session ID (by the server)</a:t>
            </a:r>
          </a:p>
          <a:p>
            <a:pPr lvl="2"/>
            <a:r>
              <a:rPr lang="en-US" dirty="0" smtClean="0"/>
              <a:t>Only used to close the session, or indicate certain errors</a:t>
            </a:r>
          </a:p>
          <a:p>
            <a:pPr lvl="1"/>
            <a:r>
              <a:rPr lang="en-US" dirty="0" smtClean="0"/>
              <a:t>Advertise special capabilities (capability exchange)</a:t>
            </a:r>
          </a:p>
          <a:p>
            <a:pPr lvl="2"/>
            <a:r>
              <a:rPr lang="en-US" dirty="0" smtClean="0"/>
              <a:t>e.g. support for rollback, validation,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&lt;edit-</a:t>
            </a:r>
            <a:r>
              <a:rPr lang="en-US" dirty="0" err="1" smtClean="0"/>
              <a:t>config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rpc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message-id="101"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="urn:ietf:params:xml:ns:netconf:base:1.0"&gt;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&lt;edit-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&lt;target&gt;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	&lt;running/&gt;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&lt;/target&gt;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&lt;error-option&gt; rollback-on-error &lt;/error-option&gt;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&lt;config&gt;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	&lt;top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="http://example.com/schema/1.2/config"&gt;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		&lt;interface&gt;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			&lt;name&gt;Ethernet0/0&lt;/name&gt;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			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mtu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&gt;100000&lt;/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mtu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		&lt;/interface&gt;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	&lt;/top&gt;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&lt;/config&gt;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&lt;/edit-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rpc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rpc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-reply message-id 101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="urn:ietf:params:xml:ns:netconf:base:1.0"&gt;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&lt;ok/&gt;</a:t>
            </a:r>
          </a:p>
          <a:p>
            <a:pPr>
              <a:spcBef>
                <a:spcPts val="10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rpc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-reply&gt;</a:t>
            </a:r>
          </a:p>
          <a:p>
            <a:pPr>
              <a:spcBef>
                <a:spcPts val="100"/>
              </a:spcBef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00"/>
              </a:spcBef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00"/>
              </a:spcBef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0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5302468"/>
            <a:ext cx="82296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NM Protocol: Remote Operation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/>
          <a:p>
            <a:r>
              <a:rPr lang="en-US" sz="2400" dirty="0" smtClean="0"/>
              <a:t>Association control</a:t>
            </a:r>
          </a:p>
          <a:p>
            <a:pPr lvl="1"/>
            <a:r>
              <a:rPr lang="en-US" sz="2000" dirty="0" smtClean="0"/>
              <a:t>How to establish and tear down management sessions</a:t>
            </a:r>
          </a:p>
          <a:p>
            <a:pPr lvl="2"/>
            <a:r>
              <a:rPr lang="en-US" sz="2000" dirty="0" smtClean="0"/>
              <a:t>It is independent of transport protocol: connection oriented/less</a:t>
            </a:r>
          </a:p>
          <a:p>
            <a:pPr lvl="1"/>
            <a:r>
              <a:rPr lang="en-US" sz="2000" dirty="0" smtClean="0"/>
              <a:t>Mutual understanding between manager and agent  that transport protocol is not aware of </a:t>
            </a:r>
          </a:p>
          <a:p>
            <a:pPr lvl="2"/>
            <a:r>
              <a:rPr lang="en-US" sz="2000" dirty="0" smtClean="0"/>
              <a:t>E.g., to negotiate a particular functional profile to use</a:t>
            </a:r>
          </a:p>
          <a:p>
            <a:r>
              <a:rPr lang="en-US" sz="2400" dirty="0" smtClean="0"/>
              <a:t>Remote operation</a:t>
            </a:r>
          </a:p>
          <a:p>
            <a:pPr lvl="1"/>
            <a:r>
              <a:rPr lang="en-US" sz="2000" dirty="0" smtClean="0"/>
              <a:t>Mechanism to delineate management requests and responses in communication exchanges, E.g., RPC</a:t>
            </a:r>
          </a:p>
          <a:p>
            <a:pPr lvl="2"/>
            <a:r>
              <a:rPr lang="en-US" sz="2000" dirty="0" smtClean="0"/>
              <a:t>Managing Request/Response IDs because of asynchronous communication due to its efficiency </a:t>
            </a:r>
          </a:p>
          <a:p>
            <a:r>
              <a:rPr lang="en-US" sz="2400" dirty="0" smtClean="0"/>
              <a:t>Encoding</a:t>
            </a:r>
          </a:p>
          <a:p>
            <a:pPr lvl="1"/>
            <a:r>
              <a:rPr lang="en-US" sz="2000" dirty="0" smtClean="0"/>
              <a:t>How to encode management data in PDU:  BER, XML, UTF-8, …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400" dirty="0" smtClean="0"/>
              <a:t>Netconf itself does not specify content, nor how content needs to be described; early days: Vendor-specific</a:t>
            </a:r>
          </a:p>
          <a:p>
            <a:pPr lvl="1"/>
            <a:r>
              <a:rPr lang="en-US" sz="2000" dirty="0" smtClean="0"/>
              <a:t>Mostly, tagged CLI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CLI blob</a:t>
            </a:r>
            <a:r>
              <a:rPr lang="en-US" sz="2000" dirty="0" smtClean="0"/>
              <a:t> legal but arguably constitutes “abuse”</a:t>
            </a:r>
          </a:p>
          <a:p>
            <a:r>
              <a:rPr lang="en-US" sz="2400" dirty="0" smtClean="0"/>
              <a:t>YANG – Yet Another Next-Generation</a:t>
            </a:r>
          </a:p>
          <a:p>
            <a:pPr lvl="1"/>
            <a:r>
              <a:rPr lang="en-US" sz="2000" dirty="0" smtClean="0"/>
              <a:t>Data-Definition Language for Netconf</a:t>
            </a:r>
          </a:p>
          <a:p>
            <a:pPr lvl="1"/>
            <a:r>
              <a:rPr lang="en-US" sz="2000" dirty="0" smtClean="0"/>
              <a:t>Analogous role as SMIv2 for SNMP</a:t>
            </a:r>
          </a:p>
          <a:p>
            <a:pPr lvl="2"/>
            <a:r>
              <a:rPr lang="en-US" sz="2000" dirty="0" smtClean="0"/>
              <a:t>More powerful and semantically richer</a:t>
            </a:r>
          </a:p>
          <a:p>
            <a:pPr lvl="3"/>
            <a:r>
              <a:rPr lang="en-US" sz="1800" dirty="0" smtClean="0"/>
              <a:t>Capabilities for reuse, definition of RPCs, support for containment, conditions, constraints</a:t>
            </a:r>
          </a:p>
          <a:p>
            <a:pPr lvl="2"/>
            <a:r>
              <a:rPr lang="en-US" sz="2000" dirty="0" smtClean="0"/>
              <a:t>No more OIDs</a:t>
            </a:r>
          </a:p>
          <a:p>
            <a:pPr lvl="2"/>
            <a:r>
              <a:rPr lang="en-US" sz="2000" dirty="0" smtClean="0"/>
              <a:t>Considerably more complex to author</a:t>
            </a:r>
          </a:p>
          <a:p>
            <a:pPr lvl="1"/>
            <a:r>
              <a:rPr lang="en-US" sz="2000" dirty="0" smtClean="0"/>
              <a:t>Data encoding as XML, not ASN.1 BER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C2C2"/>
                </a:solidFill>
              </a:rPr>
              <a:t>Network Management Protocol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Communication Patterns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SNMP</a:t>
            </a:r>
          </a:p>
          <a:p>
            <a:r>
              <a:rPr lang="en-US" dirty="0" smtClean="0">
                <a:solidFill>
                  <a:srgbClr val="C2C2C2"/>
                </a:solidFill>
              </a:rPr>
              <a:t>CLI</a:t>
            </a:r>
          </a:p>
          <a:p>
            <a:r>
              <a:rPr lang="en-US" dirty="0" err="1" smtClean="0">
                <a:solidFill>
                  <a:srgbClr val="C2C2C2"/>
                </a:solidFill>
              </a:rPr>
              <a:t>syslog</a:t>
            </a:r>
            <a:endParaRPr lang="en-US" dirty="0" smtClean="0">
              <a:solidFill>
                <a:srgbClr val="C2C2C2"/>
              </a:solidFill>
            </a:endParaRPr>
          </a:p>
          <a:p>
            <a:r>
              <a:rPr lang="en-US" dirty="0" smtClean="0">
                <a:solidFill>
                  <a:srgbClr val="C2C2C2"/>
                </a:solidFill>
              </a:rPr>
              <a:t>Netconf</a:t>
            </a:r>
          </a:p>
          <a:p>
            <a:r>
              <a:rPr lang="en-US" dirty="0" err="1" smtClean="0"/>
              <a:t>NetFlow</a:t>
            </a:r>
            <a:r>
              <a:rPr lang="en-US" dirty="0" smtClean="0"/>
              <a:t>/IPFIX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Netflow</a:t>
            </a:r>
            <a:r>
              <a:rPr lang="en-US" dirty="0" smtClean="0"/>
              <a:t> / IPFIX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400" dirty="0" smtClean="0"/>
              <a:t>Collect network usage data from routers</a:t>
            </a:r>
          </a:p>
          <a:p>
            <a:pPr lvl="1"/>
            <a:r>
              <a:rPr lang="en-US" sz="2000" dirty="0" smtClean="0"/>
              <a:t>Which type of traffic</a:t>
            </a:r>
          </a:p>
          <a:p>
            <a:pPr lvl="1"/>
            <a:r>
              <a:rPr lang="en-US" sz="2000" dirty="0" smtClean="0"/>
              <a:t>Between which sources and destinations</a:t>
            </a:r>
          </a:p>
          <a:p>
            <a:pPr lvl="1"/>
            <a:r>
              <a:rPr lang="en-US" sz="2000" dirty="0" smtClean="0"/>
              <a:t>At which time</a:t>
            </a:r>
          </a:p>
          <a:p>
            <a:r>
              <a:rPr lang="en-US" sz="2400" dirty="0" smtClean="0"/>
              <a:t>Applications</a:t>
            </a:r>
          </a:p>
          <a:p>
            <a:pPr lvl="1"/>
            <a:r>
              <a:rPr lang="en-US" sz="2000" dirty="0" smtClean="0"/>
              <a:t>Traffic analysis and monitoring </a:t>
            </a:r>
          </a:p>
          <a:p>
            <a:pPr lvl="1"/>
            <a:r>
              <a:rPr lang="en-US" sz="2000" dirty="0" smtClean="0"/>
              <a:t>Usage-based billing</a:t>
            </a:r>
          </a:p>
          <a:p>
            <a:pPr lvl="1"/>
            <a:r>
              <a:rPr lang="en-US" sz="2000" dirty="0" smtClean="0"/>
              <a:t>More detailed questions</a:t>
            </a:r>
          </a:p>
          <a:p>
            <a:pPr lvl="2"/>
            <a:r>
              <a:rPr lang="en-US" sz="2000" dirty="0" smtClean="0"/>
              <a:t>Who are my top N talkers? Which </a:t>
            </a:r>
            <a:r>
              <a:rPr lang="en-US" sz="2000" dirty="0" err="1" smtClean="0"/>
              <a:t>percentageWhich</a:t>
            </a:r>
            <a:r>
              <a:rPr lang="en-US" sz="2000" dirty="0" smtClean="0"/>
              <a:t> protocols do they use? HTTP? FTP? SMTP? P2P? DOS attack detection, …</a:t>
            </a:r>
          </a:p>
          <a:p>
            <a:r>
              <a:rPr lang="en-US" sz="2400" dirty="0" smtClean="0"/>
              <a:t>2 flavors:</a:t>
            </a:r>
          </a:p>
          <a:p>
            <a:pPr lvl="1"/>
            <a:r>
              <a:rPr lang="en-US" sz="2000" dirty="0" err="1" smtClean="0"/>
              <a:t>Netflow</a:t>
            </a:r>
            <a:r>
              <a:rPr lang="en-US" sz="2000" dirty="0" smtClean="0"/>
              <a:t> (in various versions): Cisco-invented, “industry standard”</a:t>
            </a:r>
          </a:p>
          <a:p>
            <a:pPr lvl="1"/>
            <a:r>
              <a:rPr lang="en-US" sz="2000" dirty="0" smtClean="0"/>
              <a:t>IPFIX (IP Flow Information </a:t>
            </a:r>
            <a:r>
              <a:rPr lang="en-US" sz="2000" dirty="0" err="1" smtClean="0"/>
              <a:t>eXport</a:t>
            </a:r>
            <a:r>
              <a:rPr lang="en-US" sz="2000" dirty="0" smtClean="0"/>
              <a:t>): IETF standard </a:t>
            </a:r>
          </a:p>
          <a:p>
            <a:endParaRPr lang="en-US" sz="26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762000"/>
          </a:xfrm>
        </p:spPr>
        <p:txBody>
          <a:bodyPr/>
          <a:lstStyle/>
          <a:p>
            <a:r>
              <a:rPr lang="en-US" sz="2600" dirty="0" smtClean="0"/>
              <a:t>Applications for </a:t>
            </a:r>
            <a:r>
              <a:rPr lang="en-US" sz="2600" dirty="0" err="1" smtClean="0"/>
              <a:t>Netflow</a:t>
            </a:r>
            <a:r>
              <a:rPr lang="en-US" sz="2600" dirty="0" smtClean="0"/>
              <a:t> Example: Security Management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40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dirty="0" smtClean="0"/>
              <a:t>Typical </a:t>
            </a:r>
            <a:r>
              <a:rPr lang="en-US" sz="2400" dirty="0" err="1" smtClean="0"/>
              <a:t>DoS</a:t>
            </a:r>
            <a:r>
              <a:rPr lang="en-US" sz="2400" dirty="0" smtClean="0"/>
              <a:t> attacks have the same (similar) entries:</a:t>
            </a:r>
          </a:p>
          <a:p>
            <a:pPr lvl="1"/>
            <a:r>
              <a:rPr lang="en-US" sz="2400" dirty="0" smtClean="0"/>
              <a:t>Input interface, destination IP, 1 packet per flow, constant bytes per packet (B/</a:t>
            </a:r>
            <a:r>
              <a:rPr lang="en-US" sz="2400" dirty="0" err="1" smtClean="0"/>
              <a:t>Pk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39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When a packet goes from one direction in a certain other direction, chances are it’s not the only one</a:t>
            </a:r>
          </a:p>
          <a:p>
            <a:r>
              <a:rPr lang="en-US" sz="2400" dirty="0" smtClean="0"/>
              <a:t>A “flow” is a stream of packets that are likely part of the same association, i.e. that share the same flow key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3544"/>
            <a:ext cx="6781800" cy="31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identify flows</a:t>
            </a:r>
          </a:p>
          <a:p>
            <a:pPr lvl="1"/>
            <a:r>
              <a:rPr lang="en-US" dirty="0" smtClean="0"/>
              <a:t>IP is connection less protocol</a:t>
            </a:r>
          </a:p>
          <a:p>
            <a:pPr lvl="1"/>
            <a:r>
              <a:rPr lang="en-US" dirty="0" smtClean="0"/>
              <a:t>Network address are translated</a:t>
            </a:r>
          </a:p>
          <a:p>
            <a:r>
              <a:rPr lang="en-US" dirty="0" smtClean="0"/>
              <a:t>How to detect start and end of flows</a:t>
            </a:r>
          </a:p>
          <a:p>
            <a:pPr lvl="1"/>
            <a:r>
              <a:rPr lang="en-US" dirty="0" smtClean="0"/>
              <a:t>No connection establishment / tear down in IP</a:t>
            </a:r>
          </a:p>
          <a:p>
            <a:r>
              <a:rPr lang="en-US" dirty="0" smtClean="0"/>
              <a:t>So many flows in the network</a:t>
            </a:r>
          </a:p>
          <a:p>
            <a:pPr lvl="1"/>
            <a:r>
              <a:rPr lang="en-US" dirty="0" smtClean="0"/>
              <a:t>Large volumes of information need to be collected, processed, and transferred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9067800" cy="5181600"/>
          </a:xfrm>
        </p:spPr>
        <p:txBody>
          <a:bodyPr/>
          <a:lstStyle/>
          <a:p>
            <a:r>
              <a:rPr lang="en-US" sz="2400" dirty="0" err="1" smtClean="0"/>
              <a:t>Netflow</a:t>
            </a:r>
            <a:r>
              <a:rPr lang="en-US" sz="2400" dirty="0" smtClean="0"/>
              <a:t> cache first introduced to improve </a:t>
            </a:r>
            <a:r>
              <a:rPr lang="en-US" sz="2400" dirty="0" smtClean="0">
                <a:solidFill>
                  <a:srgbClr val="C00000"/>
                </a:solidFill>
              </a:rPr>
              <a:t>routing performance</a:t>
            </a:r>
          </a:p>
          <a:p>
            <a:pPr lvl="1"/>
            <a:r>
              <a:rPr lang="en-US" sz="2000" dirty="0" smtClean="0"/>
              <a:t>Cache routing decisions</a:t>
            </a:r>
          </a:p>
          <a:p>
            <a:pPr lvl="1"/>
            <a:r>
              <a:rPr lang="en-US" sz="2000" dirty="0" smtClean="0"/>
              <a:t>More efficient than route lookup for each packet</a:t>
            </a:r>
          </a:p>
          <a:p>
            <a:r>
              <a:rPr lang="en-US" sz="2400" dirty="0" smtClean="0"/>
              <a:t>Relevance of cache contents for management not recognized until later</a:t>
            </a:r>
          </a:p>
          <a:p>
            <a:pPr lvl="1"/>
            <a:r>
              <a:rPr lang="en-US" sz="1800" dirty="0" smtClean="0"/>
              <a:t>Export of cache contents led to definition of </a:t>
            </a:r>
            <a:r>
              <a:rPr lang="en-US" sz="1800" dirty="0" err="1" smtClean="0"/>
              <a:t>Netflow</a:t>
            </a:r>
            <a:r>
              <a:rPr lang="en-US" sz="1800" dirty="0" smtClean="0"/>
              <a:t> protocol</a:t>
            </a:r>
          </a:p>
          <a:p>
            <a:r>
              <a:rPr lang="en-US" sz="2400" dirty="0" smtClean="0"/>
              <a:t>Important </a:t>
            </a:r>
            <a:r>
              <a:rPr lang="en-US" sz="2400" dirty="0" err="1" smtClean="0"/>
              <a:t>Netflow</a:t>
            </a:r>
            <a:r>
              <a:rPr lang="en-US" sz="2400" dirty="0" smtClean="0"/>
              <a:t> versions</a:t>
            </a:r>
          </a:p>
          <a:p>
            <a:pPr lvl="1"/>
            <a:r>
              <a:rPr lang="en-US" sz="2000" dirty="0" smtClean="0"/>
              <a:t>v1: Original </a:t>
            </a:r>
            <a:r>
              <a:rPr lang="en-US" sz="2000" dirty="0" err="1" smtClean="0"/>
              <a:t>Netflow</a:t>
            </a:r>
            <a:endParaRPr lang="en-US" sz="2000" dirty="0" smtClean="0"/>
          </a:p>
          <a:p>
            <a:pPr lvl="1"/>
            <a:r>
              <a:rPr lang="en-US" sz="2000" dirty="0" smtClean="0"/>
              <a:t>v5: Most deployed today, includes BGP information</a:t>
            </a:r>
          </a:p>
          <a:p>
            <a:pPr lvl="1"/>
            <a:r>
              <a:rPr lang="en-US" sz="2000" dirty="0" smtClean="0"/>
              <a:t>v8: Aggregation capability</a:t>
            </a:r>
          </a:p>
          <a:p>
            <a:pPr lvl="1"/>
            <a:r>
              <a:rPr lang="en-US" sz="2000" dirty="0" smtClean="0"/>
              <a:t>v9: Customization of exported data</a:t>
            </a:r>
          </a:p>
          <a:p>
            <a:pPr lvl="1"/>
            <a:r>
              <a:rPr lang="en-US" sz="2000" dirty="0" smtClean="0"/>
              <a:t>IPFIX: IETF-standardized version based on v9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Netflow</a:t>
            </a:r>
            <a:r>
              <a:rPr lang="en-US" dirty="0" smtClean="0"/>
              <a:t>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617" y="1219200"/>
            <a:ext cx="660138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Flow 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284429" cy="496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Flow Demarcations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When does a flow start</a:t>
            </a:r>
          </a:p>
          <a:p>
            <a:pPr lvl="1"/>
            <a:r>
              <a:rPr lang="en-US" sz="2400" dirty="0" smtClean="0"/>
              <a:t>First unique packet that hasn’t been seen before / not in the cache</a:t>
            </a:r>
          </a:p>
          <a:p>
            <a:r>
              <a:rPr lang="en-US" sz="2800" dirty="0" smtClean="0"/>
              <a:t>When does a flow end?</a:t>
            </a:r>
          </a:p>
          <a:p>
            <a:pPr lvl="1"/>
            <a:r>
              <a:rPr lang="en-US" sz="2400" dirty="0" smtClean="0"/>
              <a:t>No traffic observed for a certain time interval </a:t>
            </a:r>
          </a:p>
          <a:p>
            <a:pPr lvl="2"/>
            <a:r>
              <a:rPr lang="en-US" sz="2200" dirty="0" smtClean="0"/>
              <a:t>E.g.,15 seconds</a:t>
            </a:r>
          </a:p>
          <a:p>
            <a:pPr lvl="1"/>
            <a:r>
              <a:rPr lang="en-US" sz="2400" dirty="0" smtClean="0"/>
              <a:t>Application-protocol level indicates flow has completed</a:t>
            </a:r>
          </a:p>
          <a:p>
            <a:pPr lvl="2"/>
            <a:r>
              <a:rPr lang="en-US" sz="2400" dirty="0" smtClean="0"/>
              <a:t>e.g., TCP FIN or RST</a:t>
            </a:r>
          </a:p>
          <a:p>
            <a:pPr lvl="1"/>
            <a:r>
              <a:rPr lang="en-US" sz="2400" dirty="0" smtClean="0"/>
              <a:t>Flow has long duration (e.g. 30 minutes)</a:t>
            </a:r>
          </a:p>
          <a:p>
            <a:pPr lvl="2"/>
            <a:r>
              <a:rPr lang="en-US" sz="2400" dirty="0" smtClean="0"/>
              <a:t>Otherwise might have huge flows and not know about it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01DCE-B9BA-4E03-9E27-F95A86438FEE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17065</TotalTime>
  <Words>4889</Words>
  <Application>Microsoft Office PowerPoint</Application>
  <PresentationFormat>On-screen Show (4:3)</PresentationFormat>
  <Paragraphs>1038</Paragraphs>
  <Slides>114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Edge</vt:lpstr>
      <vt:lpstr>Network Management Protocols</vt:lpstr>
      <vt:lpstr>Outline</vt:lpstr>
      <vt:lpstr>Outline</vt:lpstr>
      <vt:lpstr>Introduction</vt:lpstr>
      <vt:lpstr>Layers of Management Interactions</vt:lpstr>
      <vt:lpstr>Network Management Protocol Layers</vt:lpstr>
      <vt:lpstr>NM Protocol: Transport</vt:lpstr>
      <vt:lpstr>NM Protocol: Remote Operation</vt:lpstr>
      <vt:lpstr>NM Protocol: Remote Operation (cont’d)</vt:lpstr>
      <vt:lpstr>NM Protocol: Management Operations </vt:lpstr>
      <vt:lpstr>NM Protocol: Management Service</vt:lpstr>
      <vt:lpstr>Manager-Initiated Communications</vt:lpstr>
      <vt:lpstr>Manager-Initiated Communications</vt:lpstr>
      <vt:lpstr>Manager-Initiated: Information Retrieval</vt:lpstr>
      <vt:lpstr>Polling (cont’d)</vt:lpstr>
      <vt:lpstr>Bulk Request</vt:lpstr>
      <vt:lpstr>Polling Disadvantage</vt:lpstr>
      <vt:lpstr>Alternative Polling Mechanism</vt:lpstr>
      <vt:lpstr>Alternative Polling Mechanism (cont’d)</vt:lpstr>
      <vt:lpstr>Manager-Initiated: Configuration</vt:lpstr>
      <vt:lpstr>Configuration Operation: Failure</vt:lpstr>
      <vt:lpstr>Manager-Initiated: Actions</vt:lpstr>
      <vt:lpstr>Manager-Initiated: Actions (cont’d)</vt:lpstr>
      <vt:lpstr>Agent-Initiated Communications</vt:lpstr>
      <vt:lpstr>Event Messages </vt:lpstr>
      <vt:lpstr>Event: Alarms</vt:lpstr>
      <vt:lpstr>Event: Configuration Change</vt:lpstr>
      <vt:lpstr>Event: Configuration Change</vt:lpstr>
      <vt:lpstr>Event: Threshold Crossing </vt:lpstr>
      <vt:lpstr>Event vs. Polling</vt:lpstr>
      <vt:lpstr>Outline</vt:lpstr>
      <vt:lpstr>SNMP</vt:lpstr>
      <vt:lpstr>SNMP Standard</vt:lpstr>
      <vt:lpstr>SNMP Fundamental Principles</vt:lpstr>
      <vt:lpstr>SNMP Protocol Stack</vt:lpstr>
      <vt:lpstr>SNMP Operations</vt:lpstr>
      <vt:lpstr>SNMP Operations (cont’d)</vt:lpstr>
      <vt:lpstr>SNMP Operations (cont’d)</vt:lpstr>
      <vt:lpstr>Actions in SNMP</vt:lpstr>
      <vt:lpstr>SNMPv1 Evolution</vt:lpstr>
      <vt:lpstr>SNMPv2c</vt:lpstr>
      <vt:lpstr>SNMPv3</vt:lpstr>
      <vt:lpstr>SNMPv3 Assessment</vt:lpstr>
      <vt:lpstr>Outline</vt:lpstr>
      <vt:lpstr>CLI</vt:lpstr>
      <vt:lpstr>Cisco IOS CLI</vt:lpstr>
      <vt:lpstr>Cisco IOS CLI Example</vt:lpstr>
      <vt:lpstr>Configs in CLI</vt:lpstr>
      <vt:lpstr>Configs in CLI &amp; NMS</vt:lpstr>
      <vt:lpstr>CLI for Humans</vt:lpstr>
      <vt:lpstr>CLI as an Electronic Interface</vt:lpstr>
      <vt:lpstr>Example: CLI in Provisioning</vt:lpstr>
      <vt:lpstr>CLI Issues </vt:lpstr>
      <vt:lpstr>CLI Issues: Example </vt:lpstr>
      <vt:lpstr>CLI Concluded</vt:lpstr>
      <vt:lpstr>Outline</vt:lpstr>
      <vt:lpstr>syslog</vt:lpstr>
      <vt:lpstr>syslog (cont’d)</vt:lpstr>
      <vt:lpstr>syslog Messages</vt:lpstr>
      <vt:lpstr>syslog Message Examples</vt:lpstr>
      <vt:lpstr>IETF syslog Protocol</vt:lpstr>
      <vt:lpstr>IETF syslog Protocol</vt:lpstr>
      <vt:lpstr>syslog Severities</vt:lpstr>
      <vt:lpstr>syslog Facilities</vt:lpstr>
      <vt:lpstr>syslog Deployment: Definitions</vt:lpstr>
      <vt:lpstr>syslog Deployment Option 1</vt:lpstr>
      <vt:lpstr>syslog Deployment Option 2</vt:lpstr>
      <vt:lpstr>syslog Deployment Option 3</vt:lpstr>
      <vt:lpstr>syslog Deployment Option 4</vt:lpstr>
      <vt:lpstr>syslog Deployment Options: RFC 5424</vt:lpstr>
      <vt:lpstr>syslog Deployment: Security &amp; Reliability  </vt:lpstr>
      <vt:lpstr>Outline</vt:lpstr>
      <vt:lpstr>Netconf</vt:lpstr>
      <vt:lpstr>Netconf Positioning</vt:lpstr>
      <vt:lpstr>Netconf Status</vt:lpstr>
      <vt:lpstr>Netconf Datastores</vt:lpstr>
      <vt:lpstr>Netconf Datastores (cont’d)</vt:lpstr>
      <vt:lpstr>Hierarchical Datastore Concept</vt:lpstr>
      <vt:lpstr>Netconf &amp; XML</vt:lpstr>
      <vt:lpstr>Netconf Architecture</vt:lpstr>
      <vt:lpstr>Netconf Message Structure</vt:lpstr>
      <vt:lpstr>Netconf Request</vt:lpstr>
      <vt:lpstr>Netconf Reply</vt:lpstr>
      <vt:lpstr>Netconf Operations</vt:lpstr>
      <vt:lpstr>Netconf Operations (cont’d)</vt:lpstr>
      <vt:lpstr>Netconf Operations (contd.)</vt:lpstr>
      <vt:lpstr>Netconf Operations (contd.)</vt:lpstr>
      <vt:lpstr>Netconf Operations (contd.)</vt:lpstr>
      <vt:lpstr>Example: &lt;edit-config&gt;</vt:lpstr>
      <vt:lpstr>Netconf Content</vt:lpstr>
      <vt:lpstr>Outline</vt:lpstr>
      <vt:lpstr>Netflow / IPFIX</vt:lpstr>
      <vt:lpstr>Applications for Netflow Example: Security Management</vt:lpstr>
      <vt:lpstr>Concept of a Flow</vt:lpstr>
      <vt:lpstr>Challenges</vt:lpstr>
      <vt:lpstr>History</vt:lpstr>
      <vt:lpstr>Netflow Concept</vt:lpstr>
      <vt:lpstr>Challenge 1: Flow Identification</vt:lpstr>
      <vt:lpstr>Challenge 2: Flow Demarcations</vt:lpstr>
      <vt:lpstr>Netflow Export Format (version 5)</vt:lpstr>
      <vt:lpstr>Version 5 Flow Content</vt:lpstr>
      <vt:lpstr>Evolving Netflow: Sampled Netflow (RFC 5476)</vt:lpstr>
      <vt:lpstr>Evolving Netflow: Extending &amp; Customizing</vt:lpstr>
      <vt:lpstr>IPFIX</vt:lpstr>
      <vt:lpstr>Flexible Flow Record: Key Information Elements</vt:lpstr>
      <vt:lpstr>NetFlow Deployment</vt:lpstr>
      <vt:lpstr>Example Collector Application</vt:lpstr>
      <vt:lpstr>Network Data Analyzer</vt:lpstr>
      <vt:lpstr>Outline</vt:lpstr>
      <vt:lpstr>Summary</vt:lpstr>
      <vt:lpstr>Summary</vt:lpstr>
      <vt:lpstr>Other (Network) Management Protocols </vt:lpstr>
      <vt:lpstr>Other IETF NM Protocols (RFC 6632)</vt:lpstr>
      <vt:lpstr>References</vt:lpstr>
    </vt:vector>
  </TitlesOfParts>
  <Company>AUT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Protocols</dc:title>
  <dc:subject>Network Management</dc:subject>
  <dc:creator>Bahador Bakhshi</dc:creator>
  <cp:lastModifiedBy>Bahador</cp:lastModifiedBy>
  <cp:revision>1737</cp:revision>
  <dcterms:created xsi:type="dcterms:W3CDTF">2007-10-07T13:27:00Z</dcterms:created>
  <dcterms:modified xsi:type="dcterms:W3CDTF">2013-03-03T05:51:45Z</dcterms:modified>
</cp:coreProperties>
</file>